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handoutMasterIdLst>
    <p:handoutMasterId r:id="rId43"/>
  </p:handoutMasterIdLst>
  <p:sldIdLst>
    <p:sldId id="301" r:id="rId2"/>
    <p:sldId id="341" r:id="rId3"/>
    <p:sldId id="323" r:id="rId4"/>
    <p:sldId id="367" r:id="rId5"/>
    <p:sldId id="327" r:id="rId6"/>
    <p:sldId id="342" r:id="rId7"/>
    <p:sldId id="343" r:id="rId8"/>
    <p:sldId id="330" r:id="rId9"/>
    <p:sldId id="344" r:id="rId10"/>
    <p:sldId id="337" r:id="rId11"/>
    <p:sldId id="365" r:id="rId12"/>
    <p:sldId id="366" r:id="rId13"/>
    <p:sldId id="335" r:id="rId14"/>
    <p:sldId id="363" r:id="rId15"/>
    <p:sldId id="364" r:id="rId16"/>
    <p:sldId id="339" r:id="rId17"/>
    <p:sldId id="345" r:id="rId18"/>
    <p:sldId id="346" r:id="rId19"/>
    <p:sldId id="340" r:id="rId20"/>
    <p:sldId id="347" r:id="rId21"/>
    <p:sldId id="348" r:id="rId22"/>
    <p:sldId id="352" r:id="rId23"/>
    <p:sldId id="349" r:id="rId24"/>
    <p:sldId id="353" r:id="rId25"/>
    <p:sldId id="355" r:id="rId26"/>
    <p:sldId id="356" r:id="rId27"/>
    <p:sldId id="357" r:id="rId28"/>
    <p:sldId id="354" r:id="rId29"/>
    <p:sldId id="359" r:id="rId30"/>
    <p:sldId id="361" r:id="rId31"/>
    <p:sldId id="377" r:id="rId32"/>
    <p:sldId id="368" r:id="rId33"/>
    <p:sldId id="362" r:id="rId34"/>
    <p:sldId id="371" r:id="rId35"/>
    <p:sldId id="372" r:id="rId36"/>
    <p:sldId id="369" r:id="rId37"/>
    <p:sldId id="373" r:id="rId38"/>
    <p:sldId id="370" r:id="rId39"/>
    <p:sldId id="374" r:id="rId40"/>
    <p:sldId id="375" r:id="rId41"/>
    <p:sldId id="376" r:id="rId42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70BAB"/>
    <a:srgbClr val="8FABE9"/>
    <a:srgbClr val="595959"/>
    <a:srgbClr val="FF0000"/>
    <a:srgbClr val="3E6EDA"/>
    <a:srgbClr val="7598E5"/>
    <a:srgbClr val="5883DF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" autoAdjust="0"/>
    <p:restoredTop sz="99149" autoAdjust="0"/>
  </p:normalViewPr>
  <p:slideViewPr>
    <p:cSldViewPr>
      <p:cViewPr>
        <p:scale>
          <a:sx n="66" d="100"/>
          <a:sy n="66" d="100"/>
        </p:scale>
        <p:origin x="1230" y="-108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2676060</c:v>
                </c:pt>
                <c:pt idx="1">
                  <c:v>2768480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1436279</c:v>
                </c:pt>
                <c:pt idx="1">
                  <c:v>699855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895168"/>
        <c:axId val="33896704"/>
      </c:barChart>
      <c:catAx>
        <c:axId val="33895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3896704"/>
        <c:crosses val="autoZero"/>
        <c:auto val="1"/>
        <c:lblAlgn val="ctr"/>
        <c:lblOffset val="100"/>
        <c:noMultiLvlLbl val="0"/>
      </c:catAx>
      <c:valAx>
        <c:axId val="33896704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3895168"/>
        <c:crosses val="autoZero"/>
        <c:crossBetween val="between"/>
        <c:min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2676060</c:v>
                </c:pt>
                <c:pt idx="1">
                  <c:v>2768480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1436279</c:v>
                </c:pt>
                <c:pt idx="1">
                  <c:v>699855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906304"/>
        <c:axId val="35907840"/>
      </c:barChart>
      <c:catAx>
        <c:axId val="35906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907840"/>
        <c:crosses val="autoZero"/>
        <c:auto val="1"/>
        <c:lblAlgn val="ctr"/>
        <c:lblOffset val="100"/>
        <c:noMultiLvlLbl val="0"/>
      </c:catAx>
      <c:valAx>
        <c:axId val="35907840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906304"/>
        <c:crosses val="autoZero"/>
        <c:crossBetween val="between"/>
        <c:min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2676060</c:v>
                </c:pt>
                <c:pt idx="1">
                  <c:v>2768480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Brick</c:v>
                </c:pt>
                <c:pt idx="1">
                  <c:v>APC Wall Panels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1436279</c:v>
                </c:pt>
                <c:pt idx="1">
                  <c:v>699855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51136"/>
        <c:axId val="36252672"/>
      </c:barChart>
      <c:catAx>
        <c:axId val="36251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6252672"/>
        <c:crosses val="autoZero"/>
        <c:auto val="1"/>
        <c:lblAlgn val="ctr"/>
        <c:lblOffset val="100"/>
        <c:noMultiLvlLbl val="0"/>
      </c:catAx>
      <c:valAx>
        <c:axId val="36252672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6251136"/>
        <c:crosses val="autoZero"/>
        <c:crossBetween val="between"/>
        <c:min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7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1720" y="0"/>
            <a:ext cx="22631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200400"/>
            <a:ext cx="22631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24400"/>
            <a:ext cx="2057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17C7-B787-4E50-994D-5E804113A1E9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1720" y="6172200"/>
            <a:ext cx="22631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0" y="685800"/>
            <a:ext cx="21717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86000" y="685802"/>
            <a:ext cx="5486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0" y="685801"/>
            <a:ext cx="1714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31720" y="0"/>
            <a:ext cx="22631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276600"/>
            <a:ext cx="22631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953000"/>
            <a:ext cx="2057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31720" y="6172200"/>
            <a:ext cx="22631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609601"/>
            <a:ext cx="10972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609601"/>
            <a:ext cx="10972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6856" y="609600"/>
            <a:ext cx="10972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6856" y="1329264"/>
            <a:ext cx="10972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456" y="609600"/>
            <a:ext cx="10972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456" y="1329264"/>
            <a:ext cx="10972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76856" y="1249362"/>
            <a:ext cx="10972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935456" y="1249362"/>
            <a:ext cx="10972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00"/>
            <a:ext cx="2035454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598" y="457201"/>
            <a:ext cx="13784802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5" y="457200"/>
            <a:ext cx="8020971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8841582" y="2513012"/>
            <a:ext cx="3810000" cy="4764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856" y="4572000"/>
            <a:ext cx="2035454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1720" y="457200"/>
            <a:ext cx="22631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1176" y="3505200"/>
            <a:ext cx="22174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0C02-0EF4-4745-9D82-E8D3F59464E3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4572000"/>
            <a:ext cx="20345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685800"/>
            <a:ext cx="22631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45200" y="6208777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7367800-479D-41B0-B3F2-2DCE95BA1381}" type="datetime4">
              <a:rPr lang="en-US" smtClean="0"/>
              <a:pPr/>
              <a:t>May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5999" y="6208777"/>
            <a:ext cx="1462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00" y="5687569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31720" y="0"/>
            <a:ext cx="22631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1720" y="6172200"/>
            <a:ext cx="22631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9.emf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11" Type="http://schemas.openxmlformats.org/officeDocument/2006/relationships/image" Target="../media/image10.png"/><Relationship Id="rId5" Type="http://schemas.openxmlformats.org/officeDocument/2006/relationships/image" Target="../media/image43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9.emf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6.emf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10.png"/><Relationship Id="rId10" Type="http://schemas.openxmlformats.org/officeDocument/2006/relationships/image" Target="../media/image61.jpeg"/><Relationship Id="rId4" Type="http://schemas.openxmlformats.org/officeDocument/2006/relationships/image" Target="../media/image9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JPG"/><Relationship Id="rId10" Type="http://schemas.openxmlformats.org/officeDocument/2006/relationships/image" Target="../media/image22.JP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971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52798" y="317390"/>
            <a:ext cx="788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Wardman West Residential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5526"/>
          <a:stretch/>
        </p:blipFill>
        <p:spPr>
          <a:xfrm>
            <a:off x="9623047" y="1392052"/>
            <a:ext cx="8185906" cy="475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623047" y="5685620"/>
            <a:ext cx="8185906" cy="923330"/>
          </a:xfrm>
          <a:prstGeom prst="rect">
            <a:avLst/>
          </a:prstGeom>
          <a:solidFill>
            <a:schemeClr val="bg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/>
              <a:t>Penn State AE Senior Thesis Project</a:t>
            </a:r>
          </a:p>
          <a:p>
            <a:pPr algn="r"/>
            <a:r>
              <a:rPr lang="en-US" sz="1800" b="1" dirty="0" smtClean="0"/>
              <a:t>Kevin Kroener</a:t>
            </a:r>
            <a:r>
              <a:rPr lang="en-US" sz="1800" b="1" dirty="0"/>
              <a:t> </a:t>
            </a:r>
            <a:r>
              <a:rPr lang="en-US" sz="1800" b="1" dirty="0" smtClean="0"/>
              <a:t>│Construction Option</a:t>
            </a:r>
          </a:p>
          <a:p>
            <a:pPr algn="r"/>
            <a:r>
              <a:rPr lang="en-US" sz="1800" b="1" dirty="0" smtClean="0"/>
              <a:t>Faculty Advisor │Ray Sowers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Crane Use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9144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8" b="100000" l="0" r="100000">
                        <a14:foregroundMark x1="78131" y1="46154" x2="78131" y2="46154"/>
                        <a14:foregroundMark x1="38741" y1="57218" x2="38741" y2="57218"/>
                        <a14:backgroundMark x1="61064" y1="15701" x2="61064" y2="15701"/>
                        <a14:backgroundMark x1="78391" y1="18757" x2="78391" y2="18757"/>
                        <a14:backgroundMark x1="24270" y1="85353" x2="24270" y2="85353"/>
                        <a14:backgroundMark x1="6489" y1="68388" x2="6489" y2="68388"/>
                        <a14:backgroundMark x1="4088" y1="59852" x2="11226" y2="75659"/>
                        <a14:backgroundMark x1="3634" y1="79874" x2="14731" y2="80084"/>
                        <a14:backgroundMark x1="28423" y1="46470" x2="28423" y2="46470"/>
                        <a14:backgroundMark x1="36405" y1="18230" x2="44517" y2="23077"/>
                        <a14:backgroundMark x1="5451" y1="6217" x2="2466" y2="13699"/>
                        <a14:backgroundMark x1="1752" y1="28451" x2="2271" y2="40042"/>
                        <a14:backgroundMark x1="6100" y1="26449" x2="5127" y2="36143"/>
                        <a14:backgroundMark x1="8241" y1="28662" x2="8241" y2="28662"/>
                        <a14:backgroundMark x1="7982" y1="36565" x2="7982" y2="36565"/>
                        <a14:backgroundMark x1="9734" y1="38462" x2="9734" y2="38462"/>
                        <a14:backgroundMark x1="11226" y1="25711" x2="11226" y2="25711"/>
                        <a14:backgroundMark x1="9734" y1="24025" x2="9734" y2="24025"/>
                        <a14:backgroundMark x1="5840" y1="18335" x2="5840" y2="18335"/>
                        <a14:backgroundMark x1="10318" y1="18757" x2="10318" y2="18757"/>
                        <a14:backgroundMark x1="14341" y1="10327" x2="14341" y2="10327"/>
                        <a14:backgroundMark x1="18819" y1="55848" x2="18819" y2="55848"/>
                        <a14:backgroundMark x1="17067" y1="77450" x2="17067" y2="77450"/>
                        <a14:backgroundMark x1="86892" y1="67756" x2="86892" y2="67756"/>
                        <a14:backgroundMark x1="95328" y1="80295" x2="95328" y2="80295"/>
                        <a14:backgroundMark x1="46463" y1="7271" x2="94484" y2="30875"/>
                        <a14:backgroundMark x1="88709" y1="40674" x2="95328" y2="47524"/>
                        <a14:backgroundMark x1="98443" y1="79452" x2="93446" y2="87777"/>
                        <a14:backgroundMark x1="18040" y1="56797" x2="18040" y2="56797"/>
                        <a14:backgroundMark x1="24659" y1="57429" x2="24659" y2="57429"/>
                        <a14:backgroundMark x1="48086" y1="25290" x2="48086" y2="25290"/>
                        <a14:backgroundMark x1="54445" y1="29926" x2="54445" y2="29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03073"/>
            <a:ext cx="1910787" cy="11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4001134"/>
            <a:ext cx="1830433" cy="12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6600" y="2344689"/>
            <a:ext cx="1828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Mobile Crane</a:t>
            </a:r>
          </a:p>
          <a:p>
            <a:r>
              <a:rPr lang="en-US" sz="1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smtClean="0"/>
              <a:t>Precast Subcontractor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086600" y="3733763"/>
            <a:ext cx="182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 ton Tower Crane</a:t>
            </a:r>
          </a:p>
          <a:p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Clark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Jib Length shorten from 213’ to 180’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Capacity increased from 11,680 lb. to 17,200 lb.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060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Crane Use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Tower Crane Relocation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217" name="Picture 3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097171"/>
            <a:ext cx="3916831" cy="343825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9144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114064"/>
            <a:ext cx="3886200" cy="3421364"/>
          </a:xfrm>
          <a:prstGeom prst="rect">
            <a:avLst/>
          </a:prstGeom>
          <a:ln w="28575">
            <a:noFill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11742420" y="3505200"/>
            <a:ext cx="4564380" cy="76200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0984192" y="3581400"/>
            <a:ext cx="4396815" cy="87630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" b="100000" l="0" r="100000">
                        <a14:foregroundMark x1="78131" y1="46154" x2="78131" y2="46154"/>
                        <a14:foregroundMark x1="38741" y1="57218" x2="38741" y2="57218"/>
                        <a14:backgroundMark x1="61064" y1="15701" x2="61064" y2="15701"/>
                        <a14:backgroundMark x1="78391" y1="18757" x2="78391" y2="18757"/>
                        <a14:backgroundMark x1="24270" y1="85353" x2="24270" y2="85353"/>
                        <a14:backgroundMark x1="6489" y1="68388" x2="6489" y2="68388"/>
                        <a14:backgroundMark x1="4088" y1="59852" x2="11226" y2="75659"/>
                        <a14:backgroundMark x1="3634" y1="79874" x2="14731" y2="80084"/>
                        <a14:backgroundMark x1="28423" y1="46470" x2="28423" y2="46470"/>
                        <a14:backgroundMark x1="36405" y1="18230" x2="44517" y2="23077"/>
                        <a14:backgroundMark x1="5451" y1="6217" x2="2466" y2="13699"/>
                        <a14:backgroundMark x1="1752" y1="28451" x2="2271" y2="40042"/>
                        <a14:backgroundMark x1="6100" y1="26449" x2="5127" y2="36143"/>
                        <a14:backgroundMark x1="8241" y1="28662" x2="8241" y2="28662"/>
                        <a14:backgroundMark x1="7982" y1="36565" x2="7982" y2="36565"/>
                        <a14:backgroundMark x1="9734" y1="38462" x2="9734" y2="38462"/>
                        <a14:backgroundMark x1="11226" y1="25711" x2="11226" y2="25711"/>
                        <a14:backgroundMark x1="9734" y1="24025" x2="9734" y2="24025"/>
                        <a14:backgroundMark x1="5840" y1="18335" x2="5840" y2="18335"/>
                        <a14:backgroundMark x1="10318" y1="18757" x2="10318" y2="18757"/>
                        <a14:backgroundMark x1="14341" y1="10327" x2="14341" y2="10327"/>
                        <a14:backgroundMark x1="18819" y1="55848" x2="18819" y2="55848"/>
                        <a14:backgroundMark x1="17067" y1="77450" x2="17067" y2="77450"/>
                        <a14:backgroundMark x1="86892" y1="67756" x2="86892" y2="67756"/>
                        <a14:backgroundMark x1="95328" y1="80295" x2="95328" y2="80295"/>
                        <a14:backgroundMark x1="46463" y1="7271" x2="94484" y2="30875"/>
                        <a14:backgroundMark x1="88709" y1="40674" x2="95328" y2="47524"/>
                        <a14:backgroundMark x1="98443" y1="79452" x2="93446" y2="87777"/>
                        <a14:backgroundMark x1="18040" y1="56797" x2="18040" y2="56797"/>
                        <a14:backgroundMark x1="24659" y1="57429" x2="24659" y2="57429"/>
                        <a14:backgroundMark x1="48086" y1="25290" x2="48086" y2="25290"/>
                        <a14:backgroundMark x1="54445" y1="29926" x2="54445" y2="29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03073"/>
            <a:ext cx="1910787" cy="11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4001134"/>
            <a:ext cx="1830433" cy="12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6600" y="2344689"/>
            <a:ext cx="1828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Mobile Crane</a:t>
            </a:r>
          </a:p>
          <a:p>
            <a:r>
              <a:rPr lang="en-US" sz="1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smtClean="0"/>
              <a:t>Precast Subcontractor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086600" y="3733763"/>
            <a:ext cx="182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 ton Tower Crane</a:t>
            </a:r>
          </a:p>
          <a:p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Clark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Jib Length shorten from 213’ to 180’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Capacity increased from 11,680 lb. to 17,200 lb.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9216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Crane Use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9088100" y="902305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Workflow Sequence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Tower Crane Relocation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217" name="Picture 3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097171"/>
            <a:ext cx="3916831" cy="343825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9144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114064"/>
            <a:ext cx="3886200" cy="3421364"/>
          </a:xfrm>
          <a:prstGeom prst="rect">
            <a:avLst/>
          </a:prstGeom>
          <a:ln w="28575">
            <a:noFill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11742420" y="3505200"/>
            <a:ext cx="4564380" cy="76200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0984192" y="3581400"/>
            <a:ext cx="4396815" cy="87630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296" y="2075631"/>
            <a:ext cx="3910354" cy="3438257"/>
          </a:xfrm>
          <a:prstGeom prst="rect">
            <a:avLst/>
          </a:prstGeom>
          <a:ln w="28575">
            <a:noFill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8" b="100000" l="0" r="100000">
                        <a14:foregroundMark x1="78131" y1="46154" x2="78131" y2="46154"/>
                        <a14:foregroundMark x1="38741" y1="57218" x2="38741" y2="57218"/>
                        <a14:backgroundMark x1="61064" y1="15701" x2="61064" y2="15701"/>
                        <a14:backgroundMark x1="78391" y1="18757" x2="78391" y2="18757"/>
                        <a14:backgroundMark x1="24270" y1="85353" x2="24270" y2="85353"/>
                        <a14:backgroundMark x1="6489" y1="68388" x2="6489" y2="68388"/>
                        <a14:backgroundMark x1="4088" y1="59852" x2="11226" y2="75659"/>
                        <a14:backgroundMark x1="3634" y1="79874" x2="14731" y2="80084"/>
                        <a14:backgroundMark x1="28423" y1="46470" x2="28423" y2="46470"/>
                        <a14:backgroundMark x1="36405" y1="18230" x2="44517" y2="23077"/>
                        <a14:backgroundMark x1="5451" y1="6217" x2="2466" y2="13699"/>
                        <a14:backgroundMark x1="1752" y1="28451" x2="2271" y2="40042"/>
                        <a14:backgroundMark x1="6100" y1="26449" x2="5127" y2="36143"/>
                        <a14:backgroundMark x1="8241" y1="28662" x2="8241" y2="28662"/>
                        <a14:backgroundMark x1="7982" y1="36565" x2="7982" y2="36565"/>
                        <a14:backgroundMark x1="9734" y1="38462" x2="9734" y2="38462"/>
                        <a14:backgroundMark x1="11226" y1="25711" x2="11226" y2="25711"/>
                        <a14:backgroundMark x1="9734" y1="24025" x2="9734" y2="24025"/>
                        <a14:backgroundMark x1="5840" y1="18335" x2="5840" y2="18335"/>
                        <a14:backgroundMark x1="10318" y1="18757" x2="10318" y2="18757"/>
                        <a14:backgroundMark x1="14341" y1="10327" x2="14341" y2="10327"/>
                        <a14:backgroundMark x1="18819" y1="55848" x2="18819" y2="55848"/>
                        <a14:backgroundMark x1="17067" y1="77450" x2="17067" y2="77450"/>
                        <a14:backgroundMark x1="86892" y1="67756" x2="86892" y2="67756"/>
                        <a14:backgroundMark x1="95328" y1="80295" x2="95328" y2="80295"/>
                        <a14:backgroundMark x1="46463" y1="7271" x2="94484" y2="30875"/>
                        <a14:backgroundMark x1="88709" y1="40674" x2="95328" y2="47524"/>
                        <a14:backgroundMark x1="98443" y1="79452" x2="93446" y2="87777"/>
                        <a14:backgroundMark x1="18040" y1="56797" x2="18040" y2="56797"/>
                        <a14:backgroundMark x1="24659" y1="57429" x2="24659" y2="57429"/>
                        <a14:backgroundMark x1="48086" y1="25290" x2="48086" y2="25290"/>
                        <a14:backgroundMark x1="54445" y1="29926" x2="54445" y2="29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03073"/>
            <a:ext cx="1910787" cy="11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888200" y="4185573"/>
            <a:ext cx="838200" cy="3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943" y="3886200"/>
            <a:ext cx="874038" cy="8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82581" y="4524241"/>
            <a:ext cx="12056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Elevations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North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East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8286" y="4185573"/>
            <a:ext cx="1400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Mobile Crane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057067" y="4216407"/>
            <a:ext cx="1400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Tower Crane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154338" y="4553584"/>
            <a:ext cx="12056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Elevations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South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Courtyard</a:t>
            </a:r>
          </a:p>
          <a:p>
            <a:endParaRPr lang="en-US" sz="1200" b="1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4001134"/>
            <a:ext cx="1830433" cy="12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86600" y="2344689"/>
            <a:ext cx="1828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Mobile Crane</a:t>
            </a:r>
          </a:p>
          <a:p>
            <a:r>
              <a:rPr lang="en-US" sz="1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smtClean="0"/>
              <a:t>Precast Subcontractor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086600" y="3733763"/>
            <a:ext cx="182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 ton Tower Crane</a:t>
            </a:r>
          </a:p>
          <a:p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Clark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Jib Length shorten from 213’ to 180’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Capacity increased from 11,680 lb. to 17,200 lb.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100" y="2114064"/>
            <a:ext cx="3735842" cy="159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2944" y="902306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35" name="Picture 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41" y="3429000"/>
            <a:ext cx="3164205" cy="20307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28476" y="2123279"/>
            <a:ext cx="3517534" cy="10156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Flatbed or Low-deck Trailers: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precast panels &lt; 12’ x 40’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29723" y="5562600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Oldcastle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528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2944" y="902306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1" name="Pictur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486" y="2084915"/>
            <a:ext cx="4503518" cy="3486509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9518833" y="2067690"/>
            <a:ext cx="3517534" cy="166199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Oldcastle Precast Building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Location – Edgewood, Maryland</a:t>
            </a:r>
          </a:p>
          <a:p>
            <a:pPr lvl="0"/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179" y1="34973" x2="67179" y2="34973"/>
                        <a14:foregroundMark x1="84103" y1="76503" x2="84103" y2="76503"/>
                        <a14:foregroundMark x1="78974" y1="76503" x2="78974" y2="76503"/>
                        <a14:foregroundMark x1="72308" y1="79235" x2="72308" y2="79235"/>
                        <a14:foregroundMark x1="67179" y1="78142" x2="67179" y2="78142"/>
                        <a14:foregroundMark x1="56923" y1="78689" x2="56923" y2="78689"/>
                        <a14:foregroundMark x1="44103" y1="80328" x2="44103" y2="80328"/>
                        <a14:foregroundMark x1="35897" y1="79235" x2="35897" y2="79235"/>
                        <a14:foregroundMark x1="25128" y1="79235" x2="25128" y2="79235"/>
                        <a14:foregroundMark x1="16923" y1="79781" x2="16923" y2="79781"/>
                        <a14:backgroundMark x1="53846" y1="78142" x2="53846" y2="78142"/>
                        <a14:backgroundMark x1="87179" y1="73770" x2="87179" y2="73770"/>
                        <a14:backgroundMark x1="40513" y1="82514" x2="46667" y2="81967"/>
                        <a14:backgroundMark x1="40513" y1="81967" x2="46667" y2="8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47" y="3828169"/>
            <a:ext cx="2247306" cy="210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Delivery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35" name="Picture 3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41" y="3429000"/>
            <a:ext cx="3164205" cy="20307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28476" y="2123279"/>
            <a:ext cx="3517534" cy="10156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Flatbed or Low-deck Trailers: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precast panels &lt; 12’ x 40’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834" y="1700811"/>
            <a:ext cx="5436005" cy="2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011400" y="3599569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5240000" y="382816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621000" y="3429000"/>
            <a:ext cx="4267200" cy="399169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64599" y="4444365"/>
            <a:ext cx="4192239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 Stop Staging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I-95 Maryland Rest and Welcome Area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Miles from Beltway (I-495)</a:t>
            </a:r>
          </a:p>
          <a:p>
            <a:pPr lvl="0"/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990837" y="1557082"/>
            <a:ext cx="6096000" cy="2712206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29723" y="5562600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Oldcastle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776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2944" y="902306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1" name="Pictur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486" y="2084915"/>
            <a:ext cx="4503518" cy="3486509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9518833" y="2067690"/>
            <a:ext cx="3517534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Oldcastle Precast Building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Location – Edgewood, Maryland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179" y1="34973" x2="67179" y2="34973"/>
                        <a14:foregroundMark x1="84103" y1="76503" x2="84103" y2="76503"/>
                        <a14:foregroundMark x1="78974" y1="76503" x2="78974" y2="76503"/>
                        <a14:foregroundMark x1="72308" y1="79235" x2="72308" y2="79235"/>
                        <a14:foregroundMark x1="67179" y1="78142" x2="67179" y2="78142"/>
                        <a14:foregroundMark x1="56923" y1="78689" x2="56923" y2="78689"/>
                        <a14:foregroundMark x1="44103" y1="80328" x2="44103" y2="80328"/>
                        <a14:foregroundMark x1="35897" y1="79235" x2="35897" y2="79235"/>
                        <a14:foregroundMark x1="25128" y1="79235" x2="25128" y2="79235"/>
                        <a14:foregroundMark x1="16923" y1="79781" x2="16923" y2="79781"/>
                        <a14:backgroundMark x1="53846" y1="78142" x2="53846" y2="78142"/>
                        <a14:backgroundMark x1="87179" y1="73770" x2="87179" y2="73770"/>
                        <a14:backgroundMark x1="40513" y1="82514" x2="46667" y2="81967"/>
                        <a14:backgroundMark x1="40513" y1="81967" x2="46667" y2="8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47" y="3828169"/>
            <a:ext cx="2247306" cy="210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450" y="2080092"/>
            <a:ext cx="3987800" cy="348629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358" y="2631111"/>
            <a:ext cx="1317503" cy="30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088100" y="902305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Site Staging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Delivery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099" y="3600785"/>
            <a:ext cx="1066800" cy="43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00" y="4224051"/>
            <a:ext cx="1311398" cy="13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9365511" y="3653961"/>
            <a:ext cx="1804426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Mobile Crane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65511" y="4708113"/>
            <a:ext cx="1600879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Tower Crane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365511" y="2614633"/>
            <a:ext cx="1804426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Staging Area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35" name="Picture 3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41" y="3429000"/>
            <a:ext cx="3164205" cy="20307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28476" y="2123279"/>
            <a:ext cx="3517534" cy="10156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Flatbed or Low-deck Trailers: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precast panels &lt; 12’ x 40’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229723" y="5562600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Oldcastle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776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61125"/>
              </p:ext>
            </p:extLst>
          </p:nvPr>
        </p:nvGraphicFramePr>
        <p:xfrm>
          <a:off x="9372600" y="2514600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7796"/>
                <a:gridCol w="149040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$2,676,060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Backup, Sheathing and Insulation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$55,834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$246,375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Limestone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$843,570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$4,114,339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5343095"/>
            <a:ext cx="16954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44025" y="2138338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Existing Brick Veneer Wall System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2600" y="4158258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Wall Panels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259317"/>
              </p:ext>
            </p:extLst>
          </p:nvPr>
        </p:nvGraphicFramePr>
        <p:xfrm>
          <a:off x="9372600" y="4536518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227"/>
                <a:gridCol w="147897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Precast Concrete Panels (including attachment hardware)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$2,768,480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Penthouse 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$205,905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$407,355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$3,468,335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2030572448"/>
              </p:ext>
            </p:extLst>
          </p:nvPr>
        </p:nvGraphicFramePr>
        <p:xfrm>
          <a:off x="14554200" y="2462120"/>
          <a:ext cx="3322558" cy="24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098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9088100" y="902305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Schedule Acceleration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46630"/>
              </p:ext>
            </p:extLst>
          </p:nvPr>
        </p:nvGraphicFramePr>
        <p:xfrm>
          <a:off x="9372600" y="2514600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7796"/>
                <a:gridCol w="149040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$2,676,060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Backup, Sheathing and Insulation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$55,834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$246,375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Limestone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$843,570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$4,114,339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5343095"/>
            <a:ext cx="16954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44025" y="2138338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Existing Brick Veneer Wall System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2600" y="4158258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Wall Panels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25118" y="4031163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Accelerated Duration for APC Wall Panels:</a:t>
            </a: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32 Days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03852"/>
              </p:ext>
            </p:extLst>
          </p:nvPr>
        </p:nvGraphicFramePr>
        <p:xfrm>
          <a:off x="21717000" y="2183380"/>
          <a:ext cx="5486400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0280"/>
                <a:gridCol w="1028700"/>
                <a:gridCol w="1028700"/>
                <a:gridCol w="118872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Finish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(Work Days)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APC  Wall Panels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Jan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Jun 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Stone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Mar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Penthouse Brick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Balcony Front Brick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Jul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Ext. Skin Total Duration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163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17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Acceleration w/ Earlier Finish Date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18835"/>
              </p:ext>
            </p:extLst>
          </p:nvPr>
        </p:nvGraphicFramePr>
        <p:xfrm>
          <a:off x="21717000" y="4648200"/>
          <a:ext cx="3505199" cy="115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121919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(Work Days)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APC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Panels (Raw)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APC Wall Panel w/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Phasing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Acceleration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w/ Phasing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9025118" y="2418218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Original Duration for Brick Work:</a:t>
            </a: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145 Days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38189"/>
              </p:ext>
            </p:extLst>
          </p:nvPr>
        </p:nvGraphicFramePr>
        <p:xfrm>
          <a:off x="9372600" y="4536518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227"/>
                <a:gridCol w="147897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Precast Concrete Panels (including attachment hardware)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$2,768,480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Penthouse 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$205,905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$407,355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$3,468,335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2463115509"/>
              </p:ext>
            </p:extLst>
          </p:nvPr>
        </p:nvGraphicFramePr>
        <p:xfrm>
          <a:off x="14554200" y="2462120"/>
          <a:ext cx="3322558" cy="24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896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898028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Results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9088100" y="902305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Schedule Acceleration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46630"/>
              </p:ext>
            </p:extLst>
          </p:nvPr>
        </p:nvGraphicFramePr>
        <p:xfrm>
          <a:off x="9372600" y="2514600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7796"/>
                <a:gridCol w="149040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$2,676,060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Backup, Sheathing and Insulation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$55,834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$246,375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Limestone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$843,570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$4,114,339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5343095"/>
            <a:ext cx="16954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44025" y="2138338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Existing Brick Veneer Wall System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2600" y="4158258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Wall Panels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2138338"/>
            <a:ext cx="312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SAVINGS = </a:t>
            </a:r>
            <a:r>
              <a:rPr lang="en-US" sz="1600" b="1" dirty="0" smtClean="0">
                <a:solidFill>
                  <a:srgbClr val="00B050"/>
                </a:solidFill>
              </a:rPr>
              <a:t>$646,000</a:t>
            </a:r>
          </a:p>
          <a:p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1600" b="1" dirty="0" smtClean="0">
                <a:solidFill>
                  <a:srgbClr val="00B050"/>
                </a:solidFill>
              </a:rPr>
              <a:t>16 %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Cost Compared Existing System</a:t>
            </a:r>
          </a:p>
          <a:p>
            <a:pPr marL="342900" indent="-342900">
              <a:buFontTx/>
              <a:buChar char="-"/>
            </a:pP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1600" b="1" dirty="0" smtClean="0">
                <a:solidFill>
                  <a:srgbClr val="00B050"/>
                </a:solidFill>
              </a:rPr>
              <a:t>5 %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Cost of Building Enclosure</a:t>
            </a:r>
          </a:p>
          <a:p>
            <a:pPr marL="342900" indent="-342900">
              <a:buFontTx/>
              <a:buChar char="-"/>
            </a:pP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1600" b="1" dirty="0" smtClean="0">
                <a:solidFill>
                  <a:srgbClr val="00B050"/>
                </a:solidFill>
              </a:rPr>
              <a:t>+   46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Days to Project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     Schedule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25118" y="2418218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Original Duration for Brick Work:</a:t>
            </a: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145 Days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25118" y="4031163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Accelerated Duration for APC Wall Panels:</a:t>
            </a: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32 Days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59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537590"/>
              </p:ext>
            </p:extLst>
          </p:nvPr>
        </p:nvGraphicFramePr>
        <p:xfrm>
          <a:off x="21717000" y="2183380"/>
          <a:ext cx="5486400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0280"/>
                <a:gridCol w="1028700"/>
                <a:gridCol w="1028700"/>
                <a:gridCol w="118872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Finish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(Work Days)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APC  Wall Panels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Jan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Jun 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Stone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Mar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Penthouse Brick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Balcony Front Brick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Jul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Ext. Skin Total Duration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Aug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163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178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Acceleration w/ Earlier Finish Date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59574"/>
              </p:ext>
            </p:extLst>
          </p:nvPr>
        </p:nvGraphicFramePr>
        <p:xfrm>
          <a:off x="21717000" y="4648200"/>
          <a:ext cx="3505199" cy="115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121919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(Work Days)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APC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Panels (Raw)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APC Wall Panel w/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Phasing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Acceleration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w/ Phasing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38189"/>
              </p:ext>
            </p:extLst>
          </p:nvPr>
        </p:nvGraphicFramePr>
        <p:xfrm>
          <a:off x="9372600" y="4536518"/>
          <a:ext cx="4648200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227"/>
                <a:gridCol w="147897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Precast Concrete Panels (including attachment hardware)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$2,768,480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Penthouse Brick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$205,905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$292,500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$407,355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$3,468,335</a:t>
                      </a:r>
                      <a:endParaRPr lang="en-US" sz="11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2463115509"/>
              </p:ext>
            </p:extLst>
          </p:nvPr>
        </p:nvGraphicFramePr>
        <p:xfrm>
          <a:off x="14554200" y="2462120"/>
          <a:ext cx="3322558" cy="24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896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 &amp; Seismic Loading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1200" y="1935701"/>
            <a:ext cx="342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Code:</a:t>
            </a:r>
          </a:p>
          <a:p>
            <a:r>
              <a:rPr lang="en-US" sz="1400" b="1" dirty="0" smtClean="0"/>
              <a:t>IBC 2006 / ASCE 7-05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1200" y="2474323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Assumption: </a:t>
            </a:r>
          </a:p>
          <a:p>
            <a:r>
              <a:rPr lang="en-US" sz="1400" b="1" dirty="0" smtClean="0"/>
              <a:t>Panel Weight (12’ x 30’ @ 40 PSF) – 14,400 lb.</a:t>
            </a:r>
            <a:endParaRPr lang="en-US" sz="1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900" y="3657600"/>
            <a:ext cx="594677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63828" y="3197550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Seismic: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13275" y="3197550"/>
            <a:ext cx="75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1746" y="5105400"/>
            <a:ext cx="300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Horizontal Seismic Force = 850 lb. (</a:t>
            </a:r>
            <a:r>
              <a:rPr lang="en-US" sz="1600" b="1" i="1" dirty="0" smtClean="0"/>
              <a:t>10% of Wind Load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  <a:blipFill rotWithShape="1">
                <a:blip r:embed="rId6"/>
                <a:stretch>
                  <a:fillRect t="-148333" b="-2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𝟔𝟐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𝟏𝟒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𝟔𝟒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  <a:blipFill rotWithShape="1">
                <a:blip r:embed="rId7"/>
                <a:stretch>
                  <a:fillRect t="-150847" r="-13823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  <a:blipFill rotWithShape="1">
                <a:blip r:embed="rId8"/>
                <a:stretch>
                  <a:fillRect t="-150847" r="-16157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𝟐𝟑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  <a:blipFill rotWithShape="1">
                <a:blip r:embed="rId9"/>
                <a:stretch>
                  <a:fillRect t="-150847" r="-14439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2211679" y="4620803"/>
            <a:ext cx="1044978" cy="44002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448799" y="3429000"/>
            <a:ext cx="1867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Windward exposure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448800" y="4170288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Leeward exposure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117965" y="5226336"/>
            <a:ext cx="328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Max Suction Force = </a:t>
            </a:r>
            <a:r>
              <a:rPr lang="en-US" sz="1600" b="1" dirty="0" smtClean="0">
                <a:solidFill>
                  <a:srgbClr val="FF0000"/>
                </a:solidFill>
              </a:rPr>
              <a:t>8,424 lb.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9098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2798" y="317390"/>
            <a:ext cx="788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14514" y="425395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91700" y="966787"/>
            <a:ext cx="7848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Background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Location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│ 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Woodley Park, NW Washington, DC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Building Type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Midrise Luxury Apartment Building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Project Size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321,000 GSF (132,500 SF Below Grade)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Number of Stories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8 Above - Grade / 2 Below - Grade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Contract Value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$88 million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Contract Type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Negotiated GMP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Dates of Construction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June 16, 2011 – March 14, 2014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GC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Clark Construction Group, LLC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Owner/Developer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The JBG Companies</a:t>
            </a:r>
          </a:p>
          <a:p>
            <a:pPr lvl="2">
              <a:lnSpc>
                <a:spcPct val="150000"/>
              </a:lnSpc>
            </a:pPr>
            <a:r>
              <a:rPr lang="en-US" sz="1600" b="1" dirty="0" smtClean="0"/>
              <a:t>Architect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│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Cooper Carry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73" y="2144069"/>
            <a:ext cx="2729266" cy="14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E:\Thesis\Wardman\Pictures\Clar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4244174"/>
            <a:ext cx="2286000" cy="87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677944" y="4127655"/>
            <a:ext cx="1103312" cy="1323404"/>
            <a:chOff x="25527793" y="3973428"/>
            <a:chExt cx="1103312" cy="1323404"/>
          </a:xfrm>
        </p:grpSpPr>
        <p:pic>
          <p:nvPicPr>
            <p:cNvPr id="18" name="Picture 3" descr="E:\Thesis\Wardman\Pictures\Cooper Carry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7793" y="3973428"/>
              <a:ext cx="1103312" cy="110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Thesis\Wardman\Pictures\Cooper Carry Logo 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7793" y="5049642"/>
              <a:ext cx="1103312" cy="247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0" y="1654237"/>
            <a:ext cx="5638800" cy="423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97800" y="487561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4" name="Rectangle 3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6159" y="682696"/>
            <a:ext cx="8001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Introduction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Background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Analysis Overview</a:t>
            </a:r>
            <a:endParaRPr lang="en-US" sz="1600" b="1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25657" y="5538828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906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902304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Hardware Selection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 &amp; Seismic Loading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084979"/>
            <a:ext cx="2438400" cy="2461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1200" y="1935701"/>
            <a:ext cx="342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Code:</a:t>
            </a:r>
          </a:p>
          <a:p>
            <a:r>
              <a:rPr lang="en-US" sz="1400" b="1" dirty="0" smtClean="0"/>
              <a:t>IBC 2006 / ASCE 7-05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1200" y="2474323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Assumption: </a:t>
            </a:r>
          </a:p>
          <a:p>
            <a:r>
              <a:rPr lang="en-US" sz="1400" b="1" dirty="0" smtClean="0"/>
              <a:t>Panel Weight (12’ x 30’ @ 40 PSF) – 14,400 lb.</a:t>
            </a:r>
            <a:endParaRPr lang="en-US" sz="1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900" y="3657600"/>
            <a:ext cx="594677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63828" y="3197550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Seismic: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13275" y="3197550"/>
            <a:ext cx="75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1746" y="5105400"/>
            <a:ext cx="300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Horizontal Seismic Force = 850 lb. (</a:t>
            </a:r>
            <a:r>
              <a:rPr lang="en-US" sz="1600" b="1" i="1" dirty="0" smtClean="0"/>
              <a:t>10% of Wind Load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  <a:blipFill rotWithShape="1">
                <a:blip r:embed="rId7"/>
                <a:stretch>
                  <a:fillRect t="-148333" b="-2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𝟔𝟐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𝟏𝟒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𝟔𝟒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  <a:blipFill rotWithShape="1">
                <a:blip r:embed="rId8"/>
                <a:stretch>
                  <a:fillRect t="-150847" r="-13823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  <a:blipFill rotWithShape="1">
                <a:blip r:embed="rId9"/>
                <a:stretch>
                  <a:fillRect t="-150847" r="-16157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𝟐𝟑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  <a:blipFill rotWithShape="1">
                <a:blip r:embed="rId10"/>
                <a:stretch>
                  <a:fillRect t="-150847" r="-14439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2211679" y="4620803"/>
            <a:ext cx="1044978" cy="44002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448799" y="3429000"/>
            <a:ext cx="1867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Windward exposure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448800" y="4170288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Leeward exposure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117965" y="5226336"/>
            <a:ext cx="328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Max Suction Force = </a:t>
            </a:r>
            <a:r>
              <a:rPr lang="en-US" sz="1600" b="1" dirty="0" smtClean="0">
                <a:solidFill>
                  <a:srgbClr val="FF0000"/>
                </a:solidFill>
              </a:rPr>
              <a:t>8,424 lb.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09179" y="3862308"/>
            <a:ext cx="609600" cy="66453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1655" y="4886255"/>
            <a:ext cx="3288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Working Capacity = 2,680 lb. &lt; 2,106 lb. (Max Suction Force per attachment point)</a:t>
            </a: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657851" y="4555785"/>
            <a:ext cx="1302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JVI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741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1800" y="902304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Hardware Selection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9088100" y="902305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Lateral Attachment &amp; Spandrel Beam Redesign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 &amp; Seismic Loading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084979"/>
            <a:ext cx="2438400" cy="246187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215" y="1941892"/>
            <a:ext cx="4784049" cy="40732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601200" y="1935701"/>
            <a:ext cx="342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Code:</a:t>
            </a:r>
          </a:p>
          <a:p>
            <a:r>
              <a:rPr lang="en-US" sz="1400" b="1" dirty="0" smtClean="0"/>
              <a:t>IBC 2006 / ASCE 7-05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1200" y="2474323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Assumption: </a:t>
            </a:r>
          </a:p>
          <a:p>
            <a:r>
              <a:rPr lang="en-US" sz="1400" b="1" dirty="0" smtClean="0"/>
              <a:t>Panel Weight (12’ x 30’ @ 40 PSF) – 14,400 lb.</a:t>
            </a:r>
            <a:endParaRPr lang="en-US" sz="1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900" y="3657600"/>
            <a:ext cx="594677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63828" y="3197550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Seismic: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13275" y="3197550"/>
            <a:ext cx="75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Wind: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1746" y="5105400"/>
            <a:ext cx="300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Horizontal Seismic Force = 850 lb. (</a:t>
            </a:r>
            <a:r>
              <a:rPr lang="en-US" sz="1600" b="1" i="1" dirty="0" smtClean="0"/>
              <a:t>10% of Wind Load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549" y="3605356"/>
                <a:ext cx="4404026" cy="362407"/>
              </a:xfrm>
              <a:prstGeom prst="rect">
                <a:avLst/>
              </a:prstGeom>
              <a:blipFill rotWithShape="1">
                <a:blip r:embed="rId8"/>
                <a:stretch>
                  <a:fillRect t="-148333" b="-2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𝟔𝟐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𝟏𝟒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𝟔𝟒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3887202"/>
                <a:ext cx="3574697" cy="362407"/>
              </a:xfrm>
              <a:prstGeom prst="rect">
                <a:avLst/>
              </a:prstGeom>
              <a:blipFill rotWithShape="1">
                <a:blip r:embed="rId9"/>
                <a:stretch>
                  <a:fillRect t="-150847" r="-13823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1" i="1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1000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𝑮</m:t>
                          </m:r>
                          <m:sSub>
                            <m:sSub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000" b="1" i="1">
                                  <a:latin typeface="Cambria Math"/>
                                </a:rPr>
                                <m:t>𝒑𝒊</m:t>
                              </m:r>
                            </m:sub>
                          </m:sSub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0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539" y="4356081"/>
                <a:ext cx="2792046" cy="362407"/>
              </a:xfrm>
              <a:prstGeom prst="rect">
                <a:avLst/>
              </a:prstGeom>
              <a:blipFill rotWithShape="1">
                <a:blip r:embed="rId10"/>
                <a:stretch>
                  <a:fillRect t="-150847" r="-16157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>
                          <a:latin typeface="Cambria Math"/>
                        </a:rPr>
                        <m:t>𝑷</m:t>
                      </m:r>
                      <m:r>
                        <a:rPr lang="en-US" sz="1000" b="1" i="1">
                          <a:latin typeface="Cambria Math"/>
                        </a:rPr>
                        <m:t> =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− </m:t>
                      </m:r>
                      <m:r>
                        <a:rPr lang="en-US" sz="1000" b="1" i="1">
                          <a:latin typeface="Cambria Math"/>
                        </a:rPr>
                        <m:t>𝟏𝟖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𝟑</m:t>
                      </m:r>
                      <m:r>
                        <a:rPr lang="en-US" sz="1000" b="1" i="1">
                          <a:latin typeface="Cambria Math"/>
                        </a:rPr>
                        <m:t> ×</m:t>
                      </m:r>
                      <m:d>
                        <m:dPr>
                          <m:ctrlPr>
                            <a:rPr lang="en-US" sz="1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>
                              <a:latin typeface="Cambria Math"/>
                            </a:rPr>
                            <m:t>+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𝟎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  <m:r>
                            <a:rPr lang="en-US" sz="1000" b="1" i="1">
                              <a:latin typeface="Cambria Math"/>
                            </a:rPr>
                            <m:t>𝟏𝟖</m:t>
                          </m:r>
                        </m:e>
                      </m:d>
                      <m:r>
                        <a:rPr lang="en-US" sz="1000" b="1" i="1">
                          <a:latin typeface="Cambria Math"/>
                        </a:rPr>
                        <m:t>=</m:t>
                      </m:r>
                      <m:r>
                        <a:rPr lang="en-US" sz="1000" b="1" i="1">
                          <a:latin typeface="Cambria Math"/>
                        </a:rPr>
                        <m:t>𝟐𝟑</m:t>
                      </m:r>
                      <m:r>
                        <a:rPr lang="en-US" sz="1000" b="1" i="1">
                          <a:latin typeface="Cambria Math"/>
                        </a:rPr>
                        <m:t>.</m:t>
                      </m:r>
                      <m:r>
                        <a:rPr lang="en-US" sz="1000" b="1" i="1">
                          <a:latin typeface="Cambria Math"/>
                        </a:rPr>
                        <m:t>𝟒</m:t>
                      </m:r>
                      <m:r>
                        <a:rPr lang="en-US" sz="1000" b="1" i="1">
                          <a:latin typeface="Cambria Math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>
                              <a:latin typeface="Cambria Math"/>
                            </a:rPr>
                            <m:t>𝒍𝒃</m:t>
                          </m:r>
                          <m:r>
                            <a:rPr lang="en-US" sz="1000" b="1" i="1">
                              <a:latin typeface="Cambria Math"/>
                            </a:rPr>
                            <m:t>.</m:t>
                          </m:r>
                        </m:num>
                        <m:den>
                          <m:sSup>
                            <m:sSupPr>
                              <m:ctrlPr>
                                <a:rPr lang="en-US" sz="10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>
                                  <a:latin typeface="Cambria Math"/>
                                </a:rPr>
                                <m:t>𝒇𝒕</m:t>
                              </m:r>
                              <m:r>
                                <a:rPr lang="en-US" sz="1000" b="1" i="1">
                                  <a:latin typeface="Cambria Math"/>
                                </a:rPr>
                                <m:t>.</m:t>
                              </m:r>
                            </m:e>
                            <m:sup>
                              <m:r>
                                <a:rPr lang="en-US" sz="10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158" y="4620803"/>
                <a:ext cx="3420808" cy="362407"/>
              </a:xfrm>
              <a:prstGeom prst="rect">
                <a:avLst/>
              </a:prstGeom>
              <a:blipFill rotWithShape="1">
                <a:blip r:embed="rId11"/>
                <a:stretch>
                  <a:fillRect t="-150847" r="-14439" b="-2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2211679" y="4620803"/>
            <a:ext cx="1044978" cy="44002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448799" y="3429000"/>
            <a:ext cx="1867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Windward exposure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448800" y="4170288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Leeward exposure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117965" y="5226336"/>
            <a:ext cx="328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Max Suction Force = </a:t>
            </a:r>
            <a:r>
              <a:rPr lang="en-US" sz="1600" b="1" dirty="0" smtClean="0">
                <a:solidFill>
                  <a:srgbClr val="FF0000"/>
                </a:solidFill>
              </a:rPr>
              <a:t>8,424 lb.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09179" y="3862308"/>
            <a:ext cx="609600" cy="66453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1655" y="4886255"/>
            <a:ext cx="3288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Working Capacity = 2,680 lb. &lt; 2,106 lb. (Max Suction Force per attachment point)</a:t>
            </a: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580271" y="3685417"/>
            <a:ext cx="1295400" cy="122865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16" name="Straight Arrow Connector 9215"/>
          <p:cNvCxnSpPr/>
          <p:nvPr/>
        </p:nvCxnSpPr>
        <p:spPr>
          <a:xfrm>
            <a:off x="21140057" y="3874283"/>
            <a:ext cx="2286000" cy="592009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TextBox 9221"/>
          <p:cNvSpPr txBox="1"/>
          <p:nvPr/>
        </p:nvSpPr>
        <p:spPr>
          <a:xfrm>
            <a:off x="18592800" y="351614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16’’ x 9’’ Spandrel Beam</a:t>
            </a:r>
          </a:p>
          <a:p>
            <a:endParaRPr lang="en-US" sz="1600" b="1" dirty="0"/>
          </a:p>
          <a:p>
            <a:r>
              <a:rPr lang="en-US" sz="1600" b="1" dirty="0" smtClean="0"/>
              <a:t>Added Cost:</a:t>
            </a:r>
          </a:p>
          <a:p>
            <a:endParaRPr lang="en-US" sz="1600" b="1" dirty="0"/>
          </a:p>
          <a:p>
            <a:pPr algn="ctr"/>
            <a:r>
              <a:rPr lang="en-US" sz="1600" b="1" dirty="0" smtClean="0"/>
              <a:t>$ 54,000 </a:t>
            </a:r>
            <a:endParaRPr lang="en-US" sz="1600" b="1" dirty="0"/>
          </a:p>
        </p:txBody>
      </p:sp>
      <p:sp>
        <p:nvSpPr>
          <p:cNvPr id="35" name="Rectangle 3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657851" y="4555785"/>
            <a:ext cx="1302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JVI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741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755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Original Brick Masonry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Original 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APC </a:t>
            </a:r>
            <a:r>
              <a:rPr lang="en-US" sz="1400" b="1" dirty="0"/>
              <a:t>Panel </a:t>
            </a:r>
            <a:r>
              <a:rPr lang="en-US" sz="1400" b="1" dirty="0" smtClean="0"/>
              <a:t>SIPS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862" y="2209800"/>
            <a:ext cx="4486275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82400" y="2569677"/>
            <a:ext cx="3581400" cy="1490353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4090"/>
              </p:ext>
            </p:extLst>
          </p:nvPr>
        </p:nvGraphicFramePr>
        <p:xfrm>
          <a:off x="19611523" y="1778790"/>
          <a:ext cx="6801754" cy="2424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384"/>
                <a:gridCol w="2109567"/>
                <a:gridCol w="1022820"/>
                <a:gridCol w="1025661"/>
                <a:gridCol w="1416322"/>
              </a:tblGrid>
              <a:tr h="202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Finish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Mar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June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Washdown &amp; Balcony Fronts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Sept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Oct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Mar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June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Washdown &amp; Balcony Fronts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Aug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Sept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June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Sept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Washdown &amp; Balcony Fronts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Sept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Oct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June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Sept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Washdown &amp; Balcony Fronts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Sept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Oct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Mar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Oct 2013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  <a:tr h="20200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(excluding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washdown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balcony fronts)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Mar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Sept 2013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6712" marR="76712" marT="0" marB="0"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0726400" y="5334000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Typical Elevation Duration </a:t>
            </a:r>
            <a:r>
              <a:rPr lang="en-US" sz="1600" b="1" dirty="0" smtClean="0"/>
              <a:t>– 70 Days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0726400" y="4758154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Total Brick Duration </a:t>
            </a:r>
            <a:r>
              <a:rPr lang="en-US" sz="1600" b="1" dirty="0" smtClean="0"/>
              <a:t>– 145 Days</a:t>
            </a:r>
            <a:endParaRPr lang="en-US" sz="1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93758"/>
            <a:ext cx="3810000" cy="26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34857" y="4935900"/>
            <a:ext cx="257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192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APC </a:t>
            </a:r>
            <a:r>
              <a:rPr lang="en-US" sz="1400" b="1" dirty="0"/>
              <a:t>Panel </a:t>
            </a:r>
            <a:r>
              <a:rPr lang="en-US" sz="1400" b="1" dirty="0" smtClean="0"/>
              <a:t>SIPS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2111"/>
            <a:ext cx="3036472" cy="21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357253"/>
              </p:ext>
            </p:extLst>
          </p:nvPr>
        </p:nvGraphicFramePr>
        <p:xfrm>
          <a:off x="4985336" y="4049421"/>
          <a:ext cx="3733800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900"/>
                <a:gridCol w="18669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Level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Productivity Rate (per mason)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878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APC </a:t>
            </a:r>
            <a:r>
              <a:rPr lang="en-US" sz="1400" b="1" dirty="0"/>
              <a:t>Panel </a:t>
            </a:r>
            <a:r>
              <a:rPr lang="en-US" sz="1400" b="1" dirty="0" smtClean="0"/>
              <a:t>SIPS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2111"/>
            <a:ext cx="3036472" cy="21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895" y1="41089" x2="94737" y2="41832"/>
                        <a14:foregroundMark x1="62105" y1="7921" x2="61053" y2="21782"/>
                        <a14:foregroundMark x1="75579" y1="8416" x2="77474" y2="20297"/>
                        <a14:foregroundMark x1="89474" y1="8911" x2="88842" y2="19802"/>
                        <a14:foregroundMark x1="59368" y1="8663" x2="91158" y2="8416"/>
                        <a14:foregroundMark x1="91789" y1="67079" x2="92000" y2="82426"/>
                        <a14:foregroundMark x1="90526" y1="82178" x2="19789" y2="81683"/>
                        <a14:foregroundMark x1="18947" y1="63119" x2="20000" y2="81436"/>
                        <a14:foregroundMark x1="19368" y1="74257" x2="19158" y2="76238"/>
                        <a14:foregroundMark x1="52842" y1="9158" x2="52842" y2="9158"/>
                        <a14:foregroundMark x1="52842" y1="85396" x2="52842" y2="85396"/>
                        <a14:backgroundMark x1="93895" y1="32921" x2="94105" y2="36634"/>
                        <a14:backgroundMark x1="94105" y1="67822" x2="93895" y2="79208"/>
                        <a14:backgroundMark x1="60211" y1="3713" x2="54737" y2="8911"/>
                        <a14:backgroundMark x1="66105" y1="5446" x2="88421" y2="5693"/>
                        <a14:backgroundMark x1="92842" y1="4455" x2="92842" y2="19554"/>
                        <a14:backgroundMark x1="92632" y1="67574" x2="92421" y2="45545"/>
                        <a14:backgroundMark x1="32211" y1="1485" x2="32211" y2="1485"/>
                        <a14:backgroundMark x1="9263" y1="1485" x2="9263" y2="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3421743"/>
            <a:ext cx="3429000" cy="291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242" y="2493794"/>
            <a:ext cx="1247458" cy="752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47729" y="4495759"/>
            <a:ext cx="270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4th Floor – Zone E (East Elevation)</a:t>
            </a:r>
          </a:p>
          <a:p>
            <a:r>
              <a:rPr lang="en-US" sz="1200" b="1" dirty="0"/>
              <a:t>Total Area – 375 S.F.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89669" y="5067856"/>
            <a:ext cx="2714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375 S.F.  </a:t>
            </a:r>
            <a:r>
              <a:rPr lang="en-US" sz="1000" b="1" dirty="0" smtClean="0"/>
              <a:t>× (</a:t>
            </a:r>
            <a:r>
              <a:rPr lang="en-US" sz="1000" b="1" dirty="0"/>
              <a:t>6.55 brick)/(S.F.)  </a:t>
            </a:r>
            <a:r>
              <a:rPr lang="en-US" sz="1000" b="1" dirty="0" smtClean="0"/>
              <a:t>= 2,457 </a:t>
            </a:r>
            <a:r>
              <a:rPr lang="en-US" sz="1000" b="1" dirty="0"/>
              <a:t>brick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89669" y="5428603"/>
            <a:ext cx="4911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2,457 ÷ (</a:t>
            </a:r>
            <a:r>
              <a:rPr lang="en-US" sz="1000" b="1" dirty="0"/>
              <a:t>170 (brick )/(per mason)  </a:t>
            </a:r>
            <a:r>
              <a:rPr lang="en-US" sz="1000" b="1" dirty="0" smtClean="0"/>
              <a:t>× 3 </a:t>
            </a:r>
            <a:r>
              <a:rPr lang="en-US" sz="1000" b="1" dirty="0"/>
              <a:t>masons)  </a:t>
            </a:r>
            <a:r>
              <a:rPr lang="en-US" sz="1000" b="1" dirty="0" smtClean="0"/>
              <a:t>× 1.25 </a:t>
            </a:r>
            <a:r>
              <a:rPr lang="en-US" sz="1000" b="1" dirty="0"/>
              <a:t>(6 hrs</a:t>
            </a:r>
            <a:r>
              <a:rPr lang="en-US" sz="1000" b="1" dirty="0" smtClean="0"/>
              <a:t>. of </a:t>
            </a:r>
            <a:r>
              <a:rPr lang="en-US" sz="1000" b="1" dirty="0"/>
              <a:t>labor)  </a:t>
            </a:r>
            <a:r>
              <a:rPr lang="en-US" sz="1000" b="1" dirty="0" smtClean="0"/>
              <a:t>= 6 </a:t>
            </a:r>
            <a:r>
              <a:rPr lang="en-US" sz="1000" b="1" dirty="0"/>
              <a:t>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89671" y="4016764"/>
            <a:ext cx="331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Sample Calculation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86741"/>
              </p:ext>
            </p:extLst>
          </p:nvPr>
        </p:nvGraphicFramePr>
        <p:xfrm>
          <a:off x="4985336" y="4049421"/>
          <a:ext cx="3733800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900"/>
                <a:gridCol w="18669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Level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Productivity Rate (per mason)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372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APC </a:t>
            </a:r>
            <a:r>
              <a:rPr lang="en-US" sz="1400" b="1" dirty="0"/>
              <a:t>Panel </a:t>
            </a:r>
            <a:r>
              <a:rPr lang="en-US" sz="1400" b="1" dirty="0" smtClean="0"/>
              <a:t>SIPS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2111"/>
            <a:ext cx="3036472" cy="21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00" y="1542111"/>
            <a:ext cx="8565482" cy="494930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895" y1="41089" x2="94737" y2="41832"/>
                        <a14:foregroundMark x1="62105" y1="7921" x2="61053" y2="21782"/>
                        <a14:foregroundMark x1="75579" y1="8416" x2="77474" y2="20297"/>
                        <a14:foregroundMark x1="89474" y1="8911" x2="88842" y2="19802"/>
                        <a14:foregroundMark x1="59368" y1="8663" x2="91158" y2="8416"/>
                        <a14:foregroundMark x1="91789" y1="67079" x2="92000" y2="82426"/>
                        <a14:foregroundMark x1="90526" y1="82178" x2="19789" y2="81683"/>
                        <a14:foregroundMark x1="18947" y1="63119" x2="20000" y2="81436"/>
                        <a14:foregroundMark x1="19368" y1="74257" x2="19158" y2="76238"/>
                        <a14:foregroundMark x1="52842" y1="9158" x2="52842" y2="9158"/>
                        <a14:foregroundMark x1="52842" y1="85396" x2="52842" y2="85396"/>
                        <a14:backgroundMark x1="93895" y1="32921" x2="94105" y2="36634"/>
                        <a14:backgroundMark x1="94105" y1="67822" x2="93895" y2="79208"/>
                        <a14:backgroundMark x1="60211" y1="3713" x2="54737" y2="8911"/>
                        <a14:backgroundMark x1="66105" y1="5446" x2="88421" y2="5693"/>
                        <a14:backgroundMark x1="92842" y1="4455" x2="92842" y2="19554"/>
                        <a14:backgroundMark x1="92632" y1="67574" x2="92421" y2="45545"/>
                        <a14:backgroundMark x1="32211" y1="1485" x2="32211" y2="1485"/>
                        <a14:backgroundMark x1="9263" y1="1485" x2="9263" y2="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3421743"/>
            <a:ext cx="3429000" cy="291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242" y="2493794"/>
            <a:ext cx="1247458" cy="752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47729" y="4495759"/>
            <a:ext cx="270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4th Floor – Zone E (East Elevation)</a:t>
            </a:r>
          </a:p>
          <a:p>
            <a:r>
              <a:rPr lang="en-US" sz="1200" b="1" dirty="0"/>
              <a:t>Total Area – 375 S.F.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89671" y="4016764"/>
            <a:ext cx="331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Sample Calculation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86741"/>
              </p:ext>
            </p:extLst>
          </p:nvPr>
        </p:nvGraphicFramePr>
        <p:xfrm>
          <a:off x="4985336" y="4049421"/>
          <a:ext cx="3733800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900"/>
                <a:gridCol w="18669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Level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Productivity Rate (per mason)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89669" y="5067856"/>
            <a:ext cx="2714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375 S.F.  </a:t>
            </a:r>
            <a:r>
              <a:rPr lang="en-US" sz="1000" b="1" dirty="0" smtClean="0"/>
              <a:t>× (</a:t>
            </a:r>
            <a:r>
              <a:rPr lang="en-US" sz="1000" b="1" dirty="0"/>
              <a:t>6.55 brick)/(S.F.)  </a:t>
            </a:r>
            <a:r>
              <a:rPr lang="en-US" sz="1000" b="1" dirty="0" smtClean="0"/>
              <a:t>= 2,457 </a:t>
            </a:r>
            <a:r>
              <a:rPr lang="en-US" sz="1000" b="1" dirty="0"/>
              <a:t>brick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89669" y="5428603"/>
            <a:ext cx="4911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2,457 ÷ (</a:t>
            </a:r>
            <a:r>
              <a:rPr lang="en-US" sz="1000" b="1" dirty="0"/>
              <a:t>170 (brick )/(per mason)  </a:t>
            </a:r>
            <a:r>
              <a:rPr lang="en-US" sz="1000" b="1" dirty="0" smtClean="0"/>
              <a:t>× 3 </a:t>
            </a:r>
            <a:r>
              <a:rPr lang="en-US" sz="1000" b="1" dirty="0"/>
              <a:t>masons)  </a:t>
            </a:r>
            <a:r>
              <a:rPr lang="en-US" sz="1000" b="1" dirty="0" smtClean="0"/>
              <a:t>× 1.25 </a:t>
            </a:r>
            <a:r>
              <a:rPr lang="en-US" sz="1000" b="1" dirty="0"/>
              <a:t>(6 hrs</a:t>
            </a:r>
            <a:r>
              <a:rPr lang="en-US" sz="1000" b="1" dirty="0" smtClean="0"/>
              <a:t>. of </a:t>
            </a:r>
            <a:r>
              <a:rPr lang="en-US" sz="1000" b="1" dirty="0"/>
              <a:t>labor)  </a:t>
            </a:r>
            <a:r>
              <a:rPr lang="en-US" sz="1000" b="1" dirty="0" smtClean="0"/>
              <a:t>= 6 </a:t>
            </a:r>
            <a:r>
              <a:rPr lang="en-US" sz="1000" b="1" dirty="0"/>
              <a:t>days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372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APC </a:t>
            </a:r>
            <a:r>
              <a:rPr lang="en-US" sz="1400" b="1" dirty="0"/>
              <a:t>Panel </a:t>
            </a:r>
            <a:r>
              <a:rPr lang="en-US" sz="1400" b="1" dirty="0" smtClean="0"/>
              <a:t>SIPS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2111"/>
            <a:ext cx="3036472" cy="219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00" y="1542111"/>
            <a:ext cx="8565482" cy="494930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895" y1="41089" x2="94737" y2="41832"/>
                        <a14:foregroundMark x1="62105" y1="7921" x2="61053" y2="21782"/>
                        <a14:foregroundMark x1="75579" y1="8416" x2="77474" y2="20297"/>
                        <a14:foregroundMark x1="89474" y1="8911" x2="88842" y2="19802"/>
                        <a14:foregroundMark x1="59368" y1="8663" x2="91158" y2="8416"/>
                        <a14:foregroundMark x1="91789" y1="67079" x2="92000" y2="82426"/>
                        <a14:foregroundMark x1="90526" y1="82178" x2="19789" y2="81683"/>
                        <a14:foregroundMark x1="18947" y1="63119" x2="20000" y2="81436"/>
                        <a14:foregroundMark x1="19368" y1="74257" x2="19158" y2="76238"/>
                        <a14:foregroundMark x1="52842" y1="9158" x2="52842" y2="9158"/>
                        <a14:foregroundMark x1="52842" y1="85396" x2="52842" y2="85396"/>
                        <a14:backgroundMark x1="93895" y1="32921" x2="94105" y2="36634"/>
                        <a14:backgroundMark x1="94105" y1="67822" x2="93895" y2="79208"/>
                        <a14:backgroundMark x1="60211" y1="3713" x2="54737" y2="8911"/>
                        <a14:backgroundMark x1="66105" y1="5446" x2="88421" y2="5693"/>
                        <a14:backgroundMark x1="92842" y1="4455" x2="92842" y2="19554"/>
                        <a14:backgroundMark x1="92632" y1="67574" x2="92421" y2="45545"/>
                        <a14:backgroundMark x1="32211" y1="1485" x2="32211" y2="1485"/>
                        <a14:backgroundMark x1="9263" y1="1485" x2="9263" y2="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3421743"/>
            <a:ext cx="3429000" cy="291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242" y="2493794"/>
            <a:ext cx="1247458" cy="752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47729" y="4495759"/>
            <a:ext cx="270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4th Floor – Zone E (East Elevation)</a:t>
            </a:r>
          </a:p>
          <a:p>
            <a:r>
              <a:rPr lang="en-US" sz="1200" b="1" dirty="0"/>
              <a:t>Total Area – 375 S.F.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70730" y="5067855"/>
            <a:ext cx="2714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375 S.F.  </a:t>
            </a:r>
            <a:r>
              <a:rPr lang="en-US" sz="1000" b="1" dirty="0" smtClean="0"/>
              <a:t>× (</a:t>
            </a:r>
            <a:r>
              <a:rPr lang="en-US" sz="1000" b="1" dirty="0"/>
              <a:t>6.55 brick)/(S.F.)  </a:t>
            </a:r>
            <a:r>
              <a:rPr lang="en-US" sz="1000" b="1" dirty="0" smtClean="0"/>
              <a:t>= 2,457 </a:t>
            </a:r>
            <a:r>
              <a:rPr lang="en-US" sz="1000" b="1" dirty="0"/>
              <a:t>brick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70730" y="5428602"/>
            <a:ext cx="4911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2,457 ÷ (</a:t>
            </a:r>
            <a:r>
              <a:rPr lang="en-US" sz="1000" b="1" dirty="0"/>
              <a:t>170 (brick )/(per mason)  </a:t>
            </a:r>
            <a:r>
              <a:rPr lang="en-US" sz="1000" b="1" dirty="0" smtClean="0"/>
              <a:t>× 3 </a:t>
            </a:r>
            <a:r>
              <a:rPr lang="en-US" sz="1000" b="1" dirty="0"/>
              <a:t>masons)  </a:t>
            </a:r>
            <a:r>
              <a:rPr lang="en-US" sz="1000" b="1" dirty="0" smtClean="0"/>
              <a:t>× 1.25 </a:t>
            </a:r>
            <a:r>
              <a:rPr lang="en-US" sz="1000" b="1" dirty="0"/>
              <a:t>(6 hrs</a:t>
            </a:r>
            <a:r>
              <a:rPr lang="en-US" sz="1000" b="1" dirty="0" smtClean="0"/>
              <a:t>. of </a:t>
            </a:r>
            <a:r>
              <a:rPr lang="en-US" sz="1000" b="1" dirty="0"/>
              <a:t>labor)  </a:t>
            </a:r>
            <a:r>
              <a:rPr lang="en-US" sz="1000" b="1" dirty="0" smtClean="0"/>
              <a:t>= 6 </a:t>
            </a:r>
            <a:r>
              <a:rPr lang="en-US" sz="1000" b="1" dirty="0"/>
              <a:t>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89671" y="4016764"/>
            <a:ext cx="331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Sample Calculation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485077"/>
              </p:ext>
            </p:extLst>
          </p:nvPr>
        </p:nvGraphicFramePr>
        <p:xfrm>
          <a:off x="4985336" y="4049421"/>
          <a:ext cx="3733800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900"/>
                <a:gridCol w="18669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Level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Productivity Rate (per mason)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brick/day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00129" y="2200028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Total Brick SIPS Duration - </a:t>
            </a:r>
            <a:r>
              <a:rPr lang="en-US" sz="1600" b="1" dirty="0" smtClean="0">
                <a:solidFill>
                  <a:srgbClr val="00B050"/>
                </a:solidFill>
              </a:rPr>
              <a:t>133 Days</a:t>
            </a:r>
          </a:p>
          <a:p>
            <a:endParaRPr lang="en-US" sz="1600" b="1" dirty="0" smtClean="0">
              <a:solidFill>
                <a:srgbClr val="00B050"/>
              </a:solidFill>
            </a:endParaRPr>
          </a:p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Schedule Acceleration - </a:t>
            </a:r>
            <a:r>
              <a:rPr lang="en-US" sz="1600" b="1" dirty="0" smtClean="0">
                <a:solidFill>
                  <a:srgbClr val="00B050"/>
                </a:solidFill>
              </a:rPr>
              <a:t>12 Days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2929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Wall Panel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Panel </a:t>
            </a: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SIPS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205" y1="31240" x2="16205" y2="31240"/>
                        <a14:foregroundMark x1="20821" y1="22479" x2="27487" y2="22645"/>
                        <a14:foregroundMark x1="28718" y1="13058" x2="25538" y2="18512"/>
                        <a14:foregroundMark x1="27487" y1="12727" x2="51282" y2="13554"/>
                        <a14:foregroundMark x1="56821" y1="12727" x2="79282" y2="13388"/>
                        <a14:foregroundMark x1="91590" y1="22479" x2="91590" y2="22479"/>
                        <a14:backgroundMark x1="9333" y1="5785" x2="9333" y2="95372"/>
                        <a14:backgroundMark x1="22564" y1="7438" x2="71179" y2="3636"/>
                        <a14:backgroundMark x1="75487" y1="3967" x2="96923" y2="9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3855529"/>
            <a:ext cx="3733800" cy="23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15468600" y="4901044"/>
            <a:ext cx="695325" cy="23391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b="1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  <a:t>Zone G1</a:t>
            </a:r>
            <a:endParaRPr lang="en-US" sz="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6945777" y="4901044"/>
            <a:ext cx="695325" cy="225639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b="1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  <a:t>Zone G2</a:t>
            </a:r>
            <a:endParaRPr lang="en-US" sz="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0" y="2869809"/>
            <a:ext cx="1255078" cy="861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7400" y="5126683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Panel Erection Productivity Rate – 6 panels/day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44340"/>
              </p:ext>
            </p:extLst>
          </p:nvPr>
        </p:nvGraphicFramePr>
        <p:xfrm>
          <a:off x="4876800" y="1748692"/>
          <a:ext cx="3962400" cy="2979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/>
                <a:gridCol w="838200"/>
                <a:gridCol w="609600"/>
                <a:gridCol w="609600"/>
                <a:gridCol w="914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Zone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Panels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(Days)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Northwest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Southwest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81600" y="5126683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Average # of Panels per Zone - 27</a:t>
            </a:r>
            <a:endParaRPr lang="en-US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878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SIPS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44100" y="90230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Wall Panel SIPS Schedule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2: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Original </a:t>
            </a:r>
            <a:r>
              <a:rPr lang="en-US" sz="1400" b="1" dirty="0"/>
              <a:t>Schedule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Brick SIPS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APC 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Panel </a:t>
            </a: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SIPS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205" y1="31240" x2="16205" y2="31240"/>
                        <a14:foregroundMark x1="20821" y1="22479" x2="27487" y2="22645"/>
                        <a14:foregroundMark x1="28718" y1="13058" x2="25538" y2="18512"/>
                        <a14:foregroundMark x1="27487" y1="12727" x2="51282" y2="13554"/>
                        <a14:foregroundMark x1="56821" y1="12727" x2="79282" y2="13388"/>
                        <a14:foregroundMark x1="91590" y1="22479" x2="91590" y2="22479"/>
                        <a14:backgroundMark x1="9333" y1="5785" x2="9333" y2="95372"/>
                        <a14:backgroundMark x1="22564" y1="7438" x2="71179" y2="3636"/>
                        <a14:backgroundMark x1="75487" y1="3967" x2="96923" y2="9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3855529"/>
            <a:ext cx="3733800" cy="23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15468600" y="4901044"/>
            <a:ext cx="695325" cy="23391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b="1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  <a:t>Zone G1</a:t>
            </a:r>
            <a:endParaRPr lang="en-US" sz="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6945777" y="4901044"/>
            <a:ext cx="695325" cy="225639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b="1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  <a:t>Zone G2</a:t>
            </a:r>
            <a:endParaRPr lang="en-US" sz="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0" y="2869809"/>
            <a:ext cx="1255078" cy="861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7400" y="5126683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Panel Erection Productivity Rate – 6 panels/day</a:t>
            </a:r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00129" y="2200028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Total APC Wall Panel SIPS Duration - </a:t>
            </a:r>
            <a:r>
              <a:rPr lang="en-US" sz="1600" b="1" dirty="0" smtClean="0">
                <a:solidFill>
                  <a:srgbClr val="00B050"/>
                </a:solidFill>
              </a:rPr>
              <a:t>54 Days</a:t>
            </a:r>
          </a:p>
          <a:p>
            <a:endParaRPr lang="en-US" sz="1600" b="1" dirty="0" smtClean="0">
              <a:solidFill>
                <a:srgbClr val="00B050"/>
              </a:solidFill>
            </a:endParaRPr>
          </a:p>
          <a:p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Schedule Acceleration - </a:t>
            </a:r>
            <a:r>
              <a:rPr lang="en-US" sz="1600" b="1" dirty="0">
                <a:solidFill>
                  <a:srgbClr val="00B050"/>
                </a:solidFill>
              </a:rPr>
              <a:t>3</a:t>
            </a:r>
            <a:r>
              <a:rPr lang="en-US" sz="1600" b="1" dirty="0" smtClean="0">
                <a:solidFill>
                  <a:srgbClr val="00B050"/>
                </a:solidFill>
              </a:rPr>
              <a:t> Days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853828"/>
              </p:ext>
            </p:extLst>
          </p:nvPr>
        </p:nvGraphicFramePr>
        <p:xfrm>
          <a:off x="4876800" y="1748692"/>
          <a:ext cx="3962400" cy="2979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/>
                <a:gridCol w="838200"/>
                <a:gridCol w="609600"/>
                <a:gridCol w="609600"/>
                <a:gridCol w="914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Zone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Panels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(Days)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Northwest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Courtyard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Southwest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Tower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81600" y="5126683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Average # of Panels per Zone - 27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9202400" y="1556031"/>
            <a:ext cx="6856572" cy="44354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44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2798" y="317390"/>
            <a:ext cx="788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68840" y="93834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Thesis Focus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Slow Exterior Brick Masonry Work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 bwMode="auto">
          <a:xfrm>
            <a:off x="4574991" y="1379220"/>
            <a:ext cx="4556307" cy="24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 bwMode="auto">
          <a:xfrm>
            <a:off x="18288000" y="1384015"/>
            <a:ext cx="9144000" cy="4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92" y="3810360"/>
            <a:ext cx="4556306" cy="23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6159" y="682696"/>
            <a:ext cx="8001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Introduction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Project Background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Analysis Overview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516600" y="5785049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34473" y="5792306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8795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3: Safety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Scoring System Comparison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Safety Evaluation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1981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Scoring Criteria:</a:t>
            </a:r>
          </a:p>
          <a:p>
            <a:endParaRPr lang="en-US" sz="1600" b="1" dirty="0" smtClean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56704"/>
              </p:ext>
            </p:extLst>
          </p:nvPr>
        </p:nvGraphicFramePr>
        <p:xfrm>
          <a:off x="4724400" y="2520840"/>
          <a:ext cx="4191000" cy="2279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82"/>
                <a:gridCol w="3474118"/>
              </a:tblGrid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Scoring Value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Concern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fairly safe with a low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6658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somewhat hazardous with a moderate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very dangerous with a high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62794"/>
              </p:ext>
            </p:extLst>
          </p:nvPr>
        </p:nvGraphicFramePr>
        <p:xfrm>
          <a:off x="9909897" y="2457088"/>
          <a:ext cx="7685485" cy="2480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412"/>
                <a:gridCol w="2344330"/>
                <a:gridCol w="2659743"/>
              </a:tblGrid>
              <a:tr h="5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Precast Wall Panel Erection &amp; Installation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 Masonry Installation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Protection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Inspection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Training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Hazardous Materials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Incidents/Injuries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Score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9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3: Safety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Scoring System Comparison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Safety Evaluation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49185"/>
              </p:ext>
            </p:extLst>
          </p:nvPr>
        </p:nvGraphicFramePr>
        <p:xfrm>
          <a:off x="9909897" y="2457088"/>
          <a:ext cx="7685485" cy="2480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412"/>
                <a:gridCol w="2344330"/>
                <a:gridCol w="2659743"/>
              </a:tblGrid>
              <a:tr h="5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Precast Wall Panel Erection &amp; Installation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 Masonry Installation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Protection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Inspection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Training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Hazardous Materials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Incidents/Injuries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Score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3000" y="1981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Scoring Criteria:</a:t>
            </a:r>
          </a:p>
          <a:p>
            <a:endParaRPr lang="en-US" sz="1600" b="1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080205"/>
              </p:ext>
            </p:extLst>
          </p:nvPr>
        </p:nvGraphicFramePr>
        <p:xfrm>
          <a:off x="4724400" y="2520840"/>
          <a:ext cx="4191000" cy="2279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82"/>
                <a:gridCol w="3474118"/>
              </a:tblGrid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Scoring Value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Concern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fairly safe with a low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6658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somewhat hazardous with a moderate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very dangerous with a high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400" y="1777082"/>
            <a:ext cx="4720771" cy="15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400" y="3657600"/>
            <a:ext cx="4724400" cy="215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3: Safety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Scoring System Comparison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Safety Evaluation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0" y="1615095"/>
            <a:ext cx="4743450" cy="495427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953000" y="1981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Scoring Criteria:</a:t>
            </a:r>
          </a:p>
          <a:p>
            <a:endParaRPr lang="en-US" sz="1600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64300" y="2743200"/>
            <a:ext cx="2667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Activity Hazard Analysis:</a:t>
            </a: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Principle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Potential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Recommended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Required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Inspection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Training Requirements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56704"/>
              </p:ext>
            </p:extLst>
          </p:nvPr>
        </p:nvGraphicFramePr>
        <p:xfrm>
          <a:off x="4724400" y="2520840"/>
          <a:ext cx="4191000" cy="2279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82"/>
                <a:gridCol w="3474118"/>
              </a:tblGrid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Scoring Value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r>
                        <a:rPr lang="en-US" sz="1100" b="1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Concern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fairly safe with a low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6658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somewhat hazardous with a moderate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3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 is considered very dangerous with a high level of safety concern involved.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62794"/>
              </p:ext>
            </p:extLst>
          </p:nvPr>
        </p:nvGraphicFramePr>
        <p:xfrm>
          <a:off x="9909897" y="2457088"/>
          <a:ext cx="7685485" cy="2480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412"/>
                <a:gridCol w="2344330"/>
                <a:gridCol w="2659743"/>
              </a:tblGrid>
              <a:tr h="565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Category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Precast Wall Panel Erection &amp; Installation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 Masonry Installation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Protection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Inspection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Training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Hazardous Materials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Incidents/Injuries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35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Score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0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Conclusions &amp; Recommendations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62500" y="1346953"/>
            <a:ext cx="4152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1: Architectural Precast Concrete Wall Panels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Accelerated Schedule – 46 Days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Saved $ 646,000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 Quality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Structurally Feasible</a:t>
            </a: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5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2798" y="1225472"/>
            <a:ext cx="7848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2: SIPS (Short Interval Production Schedule)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Accelerated Schedule</a:t>
            </a:r>
          </a:p>
          <a:p>
            <a:pPr marL="21145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</a:rPr>
              <a:t>Brick – 12 Days</a:t>
            </a:r>
          </a:p>
          <a:p>
            <a:pPr marL="21145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</a:rPr>
              <a:t>APC Wall Panels – 3 Days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Productivity</a:t>
            </a: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Conclusions &amp; Recommendations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62500" y="1346953"/>
            <a:ext cx="4152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1: Architectural Precast Concrete Wall Panels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Accelerated Schedule – 46 Days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Saved $ 646,000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 Quality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Structurally Feasible</a:t>
            </a: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2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2798" y="1225472"/>
            <a:ext cx="7848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2: SIPS (Short Interval Production Schedule)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Accelerated Schedule</a:t>
            </a:r>
          </a:p>
          <a:p>
            <a:pPr marL="21145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</a:rPr>
              <a:t>Brick – 12 Days</a:t>
            </a:r>
          </a:p>
          <a:p>
            <a:pPr marL="21145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</a:rPr>
              <a:t>APC Wall Panels – 3 Days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Productivity</a:t>
            </a: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905198" y="4697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Conclusions &amp; Recommendations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88100" y="1404522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5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3: Safety Evaluation</a:t>
            </a:r>
          </a:p>
          <a:p>
            <a:pPr marL="2571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Identified Safety Concerns</a:t>
            </a:r>
          </a:p>
          <a:p>
            <a:pPr marL="2571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Site Safety w/ AHA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62500" y="1346953"/>
            <a:ext cx="4152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1: Architectural Precast Concrete Wall Panels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Accelerated Schedule – 46 Days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Saved $ 646,000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Improved  Quality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Structurally Feasible</a:t>
            </a:r>
          </a:p>
          <a:p>
            <a:pPr lvl="1">
              <a:lnSpc>
                <a:spcPct val="150000"/>
              </a:lnSpc>
            </a:pPr>
            <a:endParaRPr lang="en-US" sz="16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2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5198" y="469790"/>
            <a:ext cx="788068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Acknowledgements</a:t>
            </a: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83340" y="1317052"/>
            <a:ext cx="472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Industry Acknowledgements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1983700" y="1317052"/>
            <a:ext cx="27051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Special Thanks </a:t>
            </a:r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651197" y="1370067"/>
            <a:ext cx="4229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Academic Acknowledgments</a:t>
            </a:r>
          </a:p>
          <a:p>
            <a:endParaRPr lang="en-US" dirty="0" smtClean="0"/>
          </a:p>
        </p:txBody>
      </p:sp>
      <p:pic>
        <p:nvPicPr>
          <p:cNvPr id="22" name="Picture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689" y="2551426"/>
            <a:ext cx="2680336" cy="1248412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2612359"/>
            <a:ext cx="2944835" cy="112080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620" y="4211951"/>
            <a:ext cx="1397002" cy="1397002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25" y="5429881"/>
            <a:ext cx="1078230" cy="381635"/>
          </a:xfrm>
          <a:prstGeom prst="rect">
            <a:avLst/>
          </a:prstGeom>
        </p:spPr>
      </p:pic>
      <p:pic>
        <p:nvPicPr>
          <p:cNvPr id="26" name="Picture 25" descr="http://construction.com/images_cms/events/Sponsor%20Logos/gate-precast-logo-lr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057" y="4367527"/>
            <a:ext cx="1696720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://www.aggman.com/files/2013/09/Oldcastle-Outlines-Green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752" y="5171753"/>
            <a:ext cx="1776730" cy="51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s://encrypted-tbn2.gstatic.com/images?q=tbn:ANd9GcRt1JPSB6i_SO9NTqiup0E0gTfO8qs9fHoQqjcSq-sm0ONjFB60Aw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4367528"/>
            <a:ext cx="2684074" cy="51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708347" y="2674910"/>
            <a:ext cx="411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Ray Sowers – Faculty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Advisor  &amp;</a:t>
            </a:r>
          </a:p>
          <a:p>
            <a:pPr lvl="3"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The Architectural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Engineering Department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56780" y="2319125"/>
            <a:ext cx="68351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Abe Vogel - Clark Construction Group,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LLC</a:t>
            </a:r>
          </a:p>
          <a:p>
            <a:pPr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Sara Hand - Clark Construction Group,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LLC</a:t>
            </a:r>
          </a:p>
          <a:p>
            <a:pPr algn="ctr"/>
            <a:endParaRPr lang="en-US" sz="16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 err="1">
                <a:solidFill>
                  <a:schemeClr val="tx1">
                    <a:lumMod val="85000"/>
                  </a:schemeClr>
                </a:solidFill>
              </a:rPr>
              <a:t>Wardman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 West Residential Project Team</a:t>
            </a:r>
          </a:p>
          <a:p>
            <a:pPr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John O’Keefe – Atkinson Construction</a:t>
            </a:r>
          </a:p>
          <a:p>
            <a:pPr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Matt </a:t>
            </a:r>
            <a:r>
              <a:rPr lang="en-US" sz="1600" b="1" dirty="0" err="1">
                <a:solidFill>
                  <a:schemeClr val="tx1">
                    <a:lumMod val="85000"/>
                  </a:schemeClr>
                </a:solidFill>
              </a:rPr>
              <a:t>Quigg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 – Gate Precast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Company</a:t>
            </a:r>
          </a:p>
          <a:p>
            <a:pPr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Ed Kroener – </a:t>
            </a:r>
            <a:r>
              <a:rPr lang="en-US" sz="1600" b="1" dirty="0" err="1" smtClean="0">
                <a:solidFill>
                  <a:schemeClr val="tx1">
                    <a:lumMod val="85000"/>
                  </a:schemeClr>
                </a:solidFill>
              </a:rPr>
              <a:t>WorleyParsons</a:t>
            </a:r>
            <a:endParaRPr lang="en-US" sz="16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en-US" sz="16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Julia </a:t>
            </a: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Gamble</a:t>
            </a:r>
          </a:p>
          <a:p>
            <a:pPr algn="ctr"/>
            <a:endParaRPr lang="en-US" sz="16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My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</a:rPr>
              <a:t>Family and Friends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828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2798" y="317390"/>
            <a:ext cx="788068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Wardman West Residential</a:t>
            </a: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68840" y="938340"/>
            <a:ext cx="7848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 bwMode="auto">
          <a:xfrm>
            <a:off x="4574991" y="1379220"/>
            <a:ext cx="4556307" cy="24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 bwMode="auto">
          <a:xfrm>
            <a:off x="18288000" y="1384015"/>
            <a:ext cx="9144000" cy="4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92" y="3810360"/>
            <a:ext cx="4556306" cy="23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6159" y="682696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53800" y="2286000"/>
            <a:ext cx="472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417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69" y="642930"/>
            <a:ext cx="5507862" cy="60072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1" y="1438648"/>
            <a:ext cx="6705600" cy="495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5495162" cy="3344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828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87561"/>
            <a:ext cx="7086600" cy="62254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337" y="1266896"/>
            <a:ext cx="6896100" cy="53388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45" y="2071716"/>
            <a:ext cx="4854753" cy="350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2798" y="317390"/>
            <a:ext cx="788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68840" y="93834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Thesis Focus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Slow Exterior Brick Masonry Work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 bwMode="auto">
          <a:xfrm>
            <a:off x="4574991" y="1379220"/>
            <a:ext cx="4556307" cy="24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 bwMode="auto">
          <a:xfrm>
            <a:off x="18288000" y="1384015"/>
            <a:ext cx="9144000" cy="4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92" y="3810360"/>
            <a:ext cx="4556306" cy="23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791700" y="2286000"/>
            <a:ext cx="7848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Analysis Overview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1: Architectural Precast Concrete Wall Panels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Thermal Performance Study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Structural Feasibility &amp; Redesign Study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2: SIPS (Short Interval Production Schedule)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85000"/>
                  </a:schemeClr>
                </a:solidFill>
              </a:rPr>
              <a:t>Analysis 3: Safety Evaluation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Analysis 4: General Contractor Implementation Plan for APC Wall Panels</a:t>
            </a:r>
          </a:p>
          <a:p>
            <a:pPr lvl="3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6159" y="682696"/>
            <a:ext cx="8001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Introduction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Project Background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Analysis Overview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15" name="Rectangle 1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34473" y="5792306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8516600" y="5785049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5833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99" y="714732"/>
            <a:ext cx="7087402" cy="564616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/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4515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653818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1: APC Panel Prefabrication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0" y="1157837"/>
            <a:ext cx="3545025" cy="53341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566" y="1712705"/>
            <a:ext cx="4960868" cy="422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325" y="1761814"/>
            <a:ext cx="3959408" cy="16927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Lagging Exterior Brick Masonry Work</a:t>
            </a:r>
          </a:p>
          <a:p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Solution: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Architectural Precast Concrete Wall Panels for Brick Veneer Wall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631" y1="84979" x2="92135" y2="71245"/>
                        <a14:foregroundMark x1="97913" y1="60515" x2="89727" y2="90773"/>
                        <a14:foregroundMark x1="83307" y1="53863" x2="90369" y2="55150"/>
                        <a14:foregroundMark x1="78812" y1="81760" x2="14767" y2="95923"/>
                        <a14:foregroundMark x1="73194" y1="70386" x2="41413" y2="57511"/>
                        <a14:foregroundMark x1="68218" y1="62876" x2="58748" y2="71888"/>
                        <a14:foregroundMark x1="21188" y1="80258" x2="642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9" y="3492141"/>
            <a:ext cx="3200400" cy="239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15153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6884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325" y="1761814"/>
            <a:ext cx="3959408" cy="16927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Lagging Exterior Brick Masonry Work</a:t>
            </a:r>
          </a:p>
          <a:p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Solution: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Architectural Precast Concrete Wall Panels for Brick Veneer Wall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631" y1="84979" x2="92135" y2="71245"/>
                        <a14:foregroundMark x1="97913" y1="60515" x2="89727" y2="90773"/>
                        <a14:foregroundMark x1="83307" y1="53863" x2="90369" y2="55150"/>
                        <a14:foregroundMark x1="78812" y1="81760" x2="14767" y2="95923"/>
                        <a14:foregroundMark x1="73194" y1="70386" x2="41413" y2="57511"/>
                        <a14:foregroundMark x1="68218" y1="62876" x2="58748" y2="71888"/>
                        <a14:foregroundMark x1="21188" y1="80258" x2="642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9" y="3492141"/>
            <a:ext cx="3200400" cy="239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074081" y="2296062"/>
            <a:ext cx="3660062" cy="301621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to Architectural Precast Concrete Wall Panels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Aesthetic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Acceleration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2296062"/>
            <a:ext cx="2590800" cy="30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108464" y="5332396"/>
            <a:ext cx="1329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PCI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1270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6884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325" y="1761814"/>
            <a:ext cx="3959408" cy="16927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Lagging Exterior Brick Masonry Work</a:t>
            </a:r>
          </a:p>
          <a:p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Solution:</a:t>
            </a:r>
          </a:p>
          <a:p>
            <a:pPr lvl="1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Architectural Precast Concrete Wall Panels for Brick Veneer Wall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631" y1="84979" x2="92135" y2="71245"/>
                        <a14:foregroundMark x1="97913" y1="60515" x2="89727" y2="90773"/>
                        <a14:foregroundMark x1="83307" y1="53863" x2="90369" y2="55150"/>
                        <a14:foregroundMark x1="78812" y1="81760" x2="14767" y2="95923"/>
                        <a14:foregroundMark x1="73194" y1="70386" x2="41413" y2="57511"/>
                        <a14:foregroundMark x1="68218" y1="62876" x2="58748" y2="71888"/>
                        <a14:foregroundMark x1="21188" y1="80258" x2="642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9" y="3492141"/>
            <a:ext cx="3200400" cy="239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074081" y="2296062"/>
            <a:ext cx="3660062" cy="301621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to Architectural Precast Concrete Wall Panels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Aesthetic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Acceleration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2296062"/>
            <a:ext cx="2590800" cy="30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42659"/>
              </p:ext>
            </p:extLst>
          </p:nvPr>
        </p:nvGraphicFramePr>
        <p:xfrm>
          <a:off x="18821400" y="2059031"/>
          <a:ext cx="4444274" cy="1735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2760"/>
                <a:gridCol w="141151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Material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Thickness (inches)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Standard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Brick (Glen Gery 52 DD)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   Air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Cavity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  Rigid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Insulation (Dow EPS)</a:t>
                      </a:r>
                      <a:endParaRPr lang="en-US" sz="11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4.  Permeable Air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Barrier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5.  Exterior Sheathing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5/8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  Cold-Formed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18 Ga. Metal Stud (16’’ OC)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7.  Polyethylene Vapor Barrier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8.  5/8’’ Gypsum Wall Board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5/8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088100" y="897217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Existing Wall System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0" y="2568217"/>
            <a:ext cx="41211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319" y1="13212" x2="24319" y2="13212"/>
                        <a14:foregroundMark x1="17510" y1="4922" x2="46498" y2="12694"/>
                        <a14:foregroundMark x1="29961" y1="19948" x2="32490" y2="38601"/>
                        <a14:foregroundMark x1="39883" y1="8549" x2="67121" y2="12694"/>
                        <a14:foregroundMark x1="66148" y1="1036" x2="87354" y2="16321"/>
                        <a14:foregroundMark x1="87354" y1="18394" x2="87160" y2="60881"/>
                        <a14:foregroundMark x1="54086" y1="4404" x2="46498" y2="6218"/>
                        <a14:foregroundMark x1="33074" y1="13212" x2="14981" y2="29793"/>
                        <a14:backgroundMark x1="95720" y1="32383" x2="95720" y2="82902"/>
                        <a14:backgroundMark x1="89689" y1="34715" x2="91634" y2="57254"/>
                        <a14:backgroundMark x1="91245" y1="63472" x2="90467" y2="75389"/>
                        <a14:backgroundMark x1="89105" y1="70984" x2="89105" y2="70984"/>
                        <a14:backgroundMark x1="91440" y1="77720" x2="65953" y2="97927"/>
                        <a14:backgroundMark x1="69650" y1="98187" x2="64786" y2="99482"/>
                        <a14:backgroundMark x1="58560" y1="99482" x2="60700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0" y="3997909"/>
            <a:ext cx="2514600" cy="188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</a:rPr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5108464" y="5332396"/>
            <a:ext cx="1329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PCI</a:t>
            </a:r>
            <a:endParaRPr lang="en-US" sz="1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0352657" y="5925979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Clark Construction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1270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91700" y="890214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Product Selection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1" name="Picture 4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428298"/>
            <a:ext cx="5033822" cy="600724"/>
          </a:xfrm>
          <a:prstGeom prst="rect">
            <a:avLst/>
          </a:prstGeom>
        </p:spPr>
      </p:pic>
      <p:pic>
        <p:nvPicPr>
          <p:cNvPr id="42" name="Picture 41" descr="http://altusprecast.com/wp-content/uploads/2010/03/IACGridFaceBrick_400wide.gif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" b="99671" l="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001891"/>
            <a:ext cx="4515120" cy="343046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14478000" y="2133600"/>
            <a:ext cx="3517534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C-GRID Carbon Fiber Grid: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connector between concrete wythes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wythe thickness of 1 ¾’’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40% lighter 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857" y="3886200"/>
            <a:ext cx="3331820" cy="13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86325" y="1981200"/>
            <a:ext cx="3959408" cy="32316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Selection:</a:t>
            </a:r>
          </a:p>
          <a:p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CarbonCast Insulated Architectural Cladding</a:t>
            </a:r>
          </a:p>
          <a:p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Advantages: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on building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transportation cost 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cranes can be used to pick and erect CarbonCast panels </a:t>
            </a: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Aesthetic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Versatility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ASHRAE requirement for continuous insulation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1353800" y="4953000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</a:t>
            </a:r>
            <a:r>
              <a:rPr lang="en-US" sz="1000" b="1" dirty="0" err="1" smtClean="0"/>
              <a:t>AltusGroup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2380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5395"/>
            <a:ext cx="27432000" cy="953824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t="1757" r="14097" b="50607"/>
          <a:stretch/>
        </p:blipFill>
        <p:spPr bwMode="auto">
          <a:xfrm>
            <a:off x="-1" y="425394"/>
            <a:ext cx="4574993" cy="57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91700" y="890214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Product Selection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752798" y="317390"/>
            <a:ext cx="78806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APC Wall Panel </a:t>
            </a:r>
            <a:r>
              <a:rPr lang="en-US" sz="3600" b="1" dirty="0"/>
              <a:t>Prefabrication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325" y="1981200"/>
            <a:ext cx="3959408" cy="32316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Selection:</a:t>
            </a:r>
          </a:p>
          <a:p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CarbonCast Insulated Architectural Cladding</a:t>
            </a:r>
          </a:p>
          <a:p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Advantages: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on building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transportation cost 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cranes can be used to pick and erect CarbonCast panels </a:t>
            </a:r>
            <a:endParaRPr lang="en-US" sz="1400" b="1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Aesthetic 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Versatility</a:t>
            </a:r>
            <a:endParaRPr lang="en-US" sz="14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ASHRAE requirement for continuous insulation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450" y="487561"/>
            <a:ext cx="1600200" cy="8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88100" y="93834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1" name="Picture 4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428298"/>
            <a:ext cx="5033822" cy="600724"/>
          </a:xfrm>
          <a:prstGeom prst="rect">
            <a:avLst/>
          </a:prstGeom>
        </p:spPr>
      </p:pic>
      <p:pic>
        <p:nvPicPr>
          <p:cNvPr id="42" name="Picture 41" descr="http://altusprecast.com/wp-content/uploads/2010/03/IACGridFaceBrick_400wide.gif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" b="99671" l="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001891"/>
            <a:ext cx="4515120" cy="343046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14478000" y="2133600"/>
            <a:ext cx="3517534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C-GRID Carbon Fiber Grid: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connector between concrete wythes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wythe thickness of 1 ¾’’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40% lighter </a:t>
            </a:r>
          </a:p>
          <a:p>
            <a:endParaRPr lang="en-US" sz="1600" b="1" dirty="0" smtClean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857" y="3886200"/>
            <a:ext cx="3331820" cy="13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599" y="2443402"/>
            <a:ext cx="3973287" cy="2618507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957" y="2262901"/>
            <a:ext cx="3352800" cy="297950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1488400" y="3269919"/>
            <a:ext cx="1143000" cy="434830"/>
          </a:xfrm>
          <a:prstGeom prst="ellips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011242" y="2262901"/>
            <a:ext cx="1048658" cy="93226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915742" y="1969061"/>
            <a:ext cx="39442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</a:rPr>
              <a:t>EPS, XPS or Poly-</a:t>
            </a:r>
            <a:r>
              <a:rPr lang="en-US" sz="1400" b="1" dirty="0" err="1" smtClean="0">
                <a:solidFill>
                  <a:schemeClr val="tx1">
                    <a:lumMod val="85000"/>
                  </a:schemeClr>
                </a:solidFill>
              </a:rPr>
              <a:t>Iso</a:t>
            </a:r>
            <a:r>
              <a:rPr lang="en-US" sz="1400" b="1" dirty="0" smtClean="0">
                <a:solidFill>
                  <a:schemeClr val="tx1">
                    <a:lumMod val="85000"/>
                  </a:schemeClr>
                </a:solidFill>
              </a:rPr>
              <a:t> foam Rigid Insulation</a:t>
            </a:r>
            <a:endParaRPr lang="en-US" sz="1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425395"/>
            <a:ext cx="4589507" cy="5746805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" y="653818"/>
            <a:ext cx="800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Introduction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>
                <a:solidFill>
                  <a:srgbClr val="FFC000"/>
                </a:solidFill>
              </a:rPr>
              <a:t>Depth 1: APC Panel Prefabrication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Overview &amp; Existing Wall System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Product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Transportation &amp; Logistics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Cost Savings &amp; Schedule Acceleration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b="1" dirty="0" smtClean="0"/>
              <a:t>Structural Feasibility Study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2: SIPS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Depth 3: Safety Evaluation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Conclusions &amp; Recommendations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600" b="1" dirty="0" smtClean="0"/>
              <a:t>Acknowledgements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91200" y="487561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AE </a:t>
            </a:r>
            <a:r>
              <a:rPr lang="en-US" sz="1600" b="1" dirty="0"/>
              <a:t>Senior Thesis Project</a:t>
            </a:r>
          </a:p>
          <a:p>
            <a:r>
              <a:rPr lang="en-US" sz="1000" b="1" dirty="0"/>
              <a:t>Kevin </a:t>
            </a:r>
            <a:r>
              <a:rPr lang="en-US" sz="1000" b="1" dirty="0" err="1"/>
              <a:t>Kroener</a:t>
            </a:r>
            <a:r>
              <a:rPr lang="en-US" sz="1000" b="1" dirty="0"/>
              <a:t> │Construction Option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7" y="317390"/>
            <a:ext cx="1118952" cy="8388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524237" y="532833"/>
            <a:ext cx="502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Wardman West Residential</a:t>
            </a:r>
          </a:p>
          <a:p>
            <a:pPr algn="r"/>
            <a:r>
              <a:rPr lang="en-US" sz="1000" b="1" dirty="0" smtClean="0"/>
              <a:t>Woodley Park, NW Washington, DC</a:t>
            </a:r>
            <a:endParaRPr lang="en-US" sz="1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1353800" y="4960482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</a:t>
            </a:r>
            <a:r>
              <a:rPr lang="en-US" sz="1000" b="1" dirty="0" err="1" smtClean="0"/>
              <a:t>AltusGroup</a:t>
            </a:r>
            <a:endParaRPr lang="en-US" sz="1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9006456" y="5083592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</a:t>
            </a:r>
            <a:r>
              <a:rPr lang="en-US" sz="1000" b="1" dirty="0" err="1" smtClean="0"/>
              <a:t>AltusGroup</a:t>
            </a:r>
            <a:endParaRPr lang="en-US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3627443" y="5305187"/>
            <a:ext cx="2659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Courtesy of </a:t>
            </a:r>
            <a:r>
              <a:rPr lang="en-US" sz="1000" b="1" dirty="0" err="1" smtClean="0"/>
              <a:t>AltusGroup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151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003399"/>
      </a:accent1>
      <a:accent2>
        <a:srgbClr val="000066"/>
      </a:accent2>
      <a:accent3>
        <a:srgbClr val="BFBFBF"/>
      </a:accent3>
      <a:accent4>
        <a:srgbClr val="808DA9"/>
      </a:accent4>
      <a:accent5>
        <a:srgbClr val="424E5B"/>
      </a:accent5>
      <a:accent6>
        <a:srgbClr val="000000"/>
      </a:accent6>
      <a:hlink>
        <a:srgbClr val="7F7F7F"/>
      </a:hlink>
      <a:folHlink>
        <a:srgbClr val="FFFFFF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5626</TotalTime>
  <Words>4922</Words>
  <Application>Microsoft Office PowerPoint</Application>
  <PresentationFormat>Custom</PresentationFormat>
  <Paragraphs>1574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268</cp:revision>
  <dcterms:created xsi:type="dcterms:W3CDTF">2006-11-29T18:17:25Z</dcterms:created>
  <dcterms:modified xsi:type="dcterms:W3CDTF">2014-05-04T17:54:56Z</dcterms:modified>
</cp:coreProperties>
</file>